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Thin"/>
      <p:regular r:id="rId33"/>
      <p:bold r:id="rId34"/>
      <p:italic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Roboto Light"/>
      <p:regular r:id="rId45"/>
      <p:bold r:id="rId46"/>
      <p:italic r:id="rId47"/>
      <p:boldItalic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574B65-D26A-4EA3-BF77-4D076AAE3B7F}">
  <a:tblStyle styleId="{C3574B65-D26A-4EA3-BF77-4D076AAE3B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49"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regular.fntdata"/><Relationship Id="rId32" Type="http://schemas.openxmlformats.org/officeDocument/2006/relationships/slide" Target="slides/slide26.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Medium-regular.fntdata"/><Relationship Id="rId36" Type="http://schemas.openxmlformats.org/officeDocument/2006/relationships/font" Target="fonts/RobotoThin-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Goodafternoon. This is group 1 and I am Hiba, …………………………., </a:t>
            </a:r>
            <a:endParaRPr/>
          </a:p>
          <a:p>
            <a:pPr indent="0" lvl="0" marL="0" rtl="0" algn="l">
              <a:spcBef>
                <a:spcPts val="0"/>
              </a:spcBef>
              <a:spcAft>
                <a:spcPts val="0"/>
              </a:spcAft>
              <a:buNone/>
            </a:pPr>
            <a:r>
              <a:rPr lang="en"/>
              <a:t>I am excited to introduce you to our product- Mythbuster.AI, a smart fact-checking and deepfake detection tool that brings you </a:t>
            </a:r>
            <a:r>
              <a:rPr lang="en"/>
              <a:t>certainty</a:t>
            </a:r>
            <a:r>
              <a:rPr lang="en"/>
              <a:t>, in just one click.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699b04b0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699b04b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Trent</a:t>
            </a:r>
            <a:br>
              <a:rPr lang="en"/>
            </a:br>
            <a:endParaRPr/>
          </a:p>
          <a:p>
            <a:pPr indent="0" lvl="0" marL="0" rtl="0" algn="l">
              <a:spcBef>
                <a:spcPts val="0"/>
              </a:spcBef>
              <a:spcAft>
                <a:spcPts val="0"/>
              </a:spcAft>
              <a:buNone/>
            </a:pPr>
            <a:r>
              <a:rPr lang="en"/>
              <a:t>We can see in the </a:t>
            </a:r>
            <a:r>
              <a:rPr lang="en"/>
              <a:t>initiation</a:t>
            </a:r>
            <a:r>
              <a:rPr lang="en"/>
              <a:t> phase that we will prioritize developing accuracy of the system and launching an Alpha, we will also target early adopts for them to test and start gathering data we will use to improve the model for the full release. Next, in the growth stage we will launch the beta and also rollout subscriptions, meaning this is when we will start making money more money, with a larger sample pool we can expand our AI’s accuracy. We will also now focus on features such as making a solid user interface that is professional to look at, with </a:t>
            </a:r>
            <a:r>
              <a:rPr lang="en"/>
              <a:t>human</a:t>
            </a:r>
            <a:r>
              <a:rPr lang="en"/>
              <a:t> factors considered. Next in the maturity phase we will launch worldwide, promotion &amp; rolling out more news oriented features to </a:t>
            </a:r>
            <a:r>
              <a:rPr lang="en"/>
              <a:t>subscribed</a:t>
            </a:r>
            <a:r>
              <a:rPr lang="en"/>
              <a:t> users, we also will consider increasing the price of subscription. In the decline phase, we might sell data and demographics of users to other companies, lower our subscription price on this model, while developing a newer detection model using the data we gathered, while maybe expanding or changing our scope.</a:t>
            </a:r>
            <a:endParaRPr/>
          </a:p>
          <a:p>
            <a:pPr indent="0" lvl="0" marL="0" rtl="0" algn="l">
              <a:spcBef>
                <a:spcPts val="0"/>
              </a:spcBef>
              <a:spcAft>
                <a:spcPts val="0"/>
              </a:spcAft>
              <a:buNone/>
            </a:pPr>
            <a:br>
              <a:rPr lang="en"/>
            </a:br>
            <a:r>
              <a:rPr lang="en"/>
              <a:t>Automate support and backend systems to reduce operational costs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50f8ee5eb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50f8ee5eb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Fahad</a:t>
            </a:r>
            <a:endParaRPr/>
          </a:p>
          <a:p>
            <a:pPr indent="0" lvl="0" marL="0" rtl="0" algn="l">
              <a:lnSpc>
                <a:spcPct val="115000"/>
              </a:lnSpc>
              <a:spcBef>
                <a:spcPts val="1200"/>
              </a:spcBef>
              <a:spcAft>
                <a:spcPts val="0"/>
              </a:spcAft>
              <a:buClr>
                <a:schemeClr val="dk1"/>
              </a:buClr>
              <a:buSzPts val="1100"/>
              <a:buFont typeface="Arial"/>
              <a:buNone/>
            </a:pPr>
            <a:r>
              <a:rPr lang="en"/>
              <a:t>As our product enters the growth stage, our focus shifts to scaling what we’ve built and making a bigger impact.</a:t>
            </a:r>
            <a:endParaRPr/>
          </a:p>
          <a:p>
            <a:pPr indent="0" lvl="0" marL="0" rtl="0" algn="l">
              <a:lnSpc>
                <a:spcPct val="115000"/>
              </a:lnSpc>
              <a:spcBef>
                <a:spcPts val="1200"/>
              </a:spcBef>
              <a:spcAft>
                <a:spcPts val="0"/>
              </a:spcAft>
              <a:buClr>
                <a:schemeClr val="dk1"/>
              </a:buClr>
              <a:buSzPts val="1100"/>
              <a:buFont typeface="Arial"/>
              <a:buNone/>
            </a:pPr>
            <a:r>
              <a:rPr lang="en"/>
              <a:t>In the growth stage, we’re focusing on three key areas: enhancing technology, building partnerships, and earning trust.</a:t>
            </a:r>
            <a:endParaRPr/>
          </a:p>
          <a:p>
            <a:pPr indent="0" lvl="0" marL="0" rtl="0" algn="l">
              <a:lnSpc>
                <a:spcPct val="115000"/>
              </a:lnSpc>
              <a:spcBef>
                <a:spcPts val="1200"/>
              </a:spcBef>
              <a:spcAft>
                <a:spcPts val="0"/>
              </a:spcAft>
              <a:buClr>
                <a:schemeClr val="dk1"/>
              </a:buClr>
              <a:buSzPts val="1100"/>
              <a:buFont typeface="Arial"/>
              <a:buNone/>
            </a:pPr>
            <a:r>
              <a:rPr lang="en"/>
              <a:t>Enhancing technology. That means continuing to improve how fast and accurately we detect fake content — especially across different formats like images, videos, and audio. As misinformation spreads fast, real-time performance becomes essential.</a:t>
            </a:r>
            <a:endParaRPr/>
          </a:p>
          <a:p>
            <a:pPr indent="0" lvl="0" marL="0" rtl="0" algn="l">
              <a:lnSpc>
                <a:spcPct val="115000"/>
              </a:lnSpc>
              <a:spcBef>
                <a:spcPts val="1200"/>
              </a:spcBef>
              <a:spcAft>
                <a:spcPts val="0"/>
              </a:spcAft>
              <a:buClr>
                <a:schemeClr val="dk1"/>
              </a:buClr>
              <a:buSzPts val="1100"/>
              <a:buFont typeface="Arial"/>
              <a:buNone/>
            </a:pPr>
            <a:r>
              <a:rPr lang="en"/>
              <a:t>Next, we plan to expand strategic partnerships. By working with major media outlets, law enforcement, and global tech platforms, we can extend our reach and integrate MythBuster.AI into critical workflows where trust really matters.</a:t>
            </a:r>
            <a:endParaRPr/>
          </a:p>
          <a:p>
            <a:pPr indent="0" lvl="0" marL="0" rtl="0" algn="l">
              <a:lnSpc>
                <a:spcPct val="115000"/>
              </a:lnSpc>
              <a:spcBef>
                <a:spcPts val="1200"/>
              </a:spcBef>
              <a:spcAft>
                <a:spcPts val="0"/>
              </a:spcAft>
              <a:buClr>
                <a:schemeClr val="dk1"/>
              </a:buClr>
              <a:buSzPts val="1100"/>
              <a:buFont typeface="Arial"/>
              <a:buNone/>
            </a:pPr>
            <a:r>
              <a:rPr lang="en"/>
              <a:t>Finally, we’re focused on strengthening brand trust. That involves being transparent about how our system works, earning certifications, and sharing real-world case studies that show our results - because people need to feel confident that our platform is reliable and objective. </a:t>
            </a:r>
            <a:endParaRPr/>
          </a:p>
          <a:p>
            <a:pPr indent="0" lvl="0" marL="0" rtl="0" algn="l">
              <a:lnSpc>
                <a:spcPct val="115000"/>
              </a:lnSpc>
              <a:spcBef>
                <a:spcPts val="1200"/>
              </a:spcBef>
              <a:spcAft>
                <a:spcPts val="0"/>
              </a:spcAft>
              <a:buClr>
                <a:schemeClr val="dk1"/>
              </a:buClr>
              <a:buSzPts val="1100"/>
              <a:buFont typeface="Arial"/>
              <a:buNone/>
            </a:pPr>
            <a:r>
              <a:rPr lang="en"/>
              <a:t>Altogether, these focus areas will help us expand our user base — not just individuals, but also companies and institutions — who rely on our product to separate truth from misinformation.</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0f8ee5e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50f8ee5e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Abhishek</a:t>
            </a:r>
            <a:br>
              <a:rPr lang="en"/>
            </a:br>
            <a:endParaRPr/>
          </a:p>
          <a:p>
            <a:pPr indent="0" lvl="0" marL="0" rtl="0" algn="l">
              <a:spcBef>
                <a:spcPts val="0"/>
              </a:spcBef>
              <a:spcAft>
                <a:spcPts val="0"/>
              </a:spcAft>
              <a:buNone/>
            </a:pPr>
            <a:r>
              <a:rPr b="1" lang="en"/>
              <a:t>Technical Risk</a:t>
            </a:r>
            <a:endParaRPr b="1"/>
          </a:p>
          <a:p>
            <a:pPr indent="0" lvl="0" marL="0" rtl="0" algn="l">
              <a:spcBef>
                <a:spcPts val="0"/>
              </a:spcBef>
              <a:spcAft>
                <a:spcPts val="0"/>
              </a:spcAft>
              <a:buNone/>
            </a:pPr>
            <a:r>
              <a:rPr lang="en"/>
              <a:t>Risk: New, AI-generated deepfakes (e.g., hyper-realistic political speeches or fraud videos) evolve faster than detection models, leading to missed fakes.</a:t>
            </a:r>
            <a:endParaRPr/>
          </a:p>
          <a:p>
            <a:pPr indent="0" lvl="0" marL="0" rtl="0" algn="l">
              <a:spcBef>
                <a:spcPts val="0"/>
              </a:spcBef>
              <a:spcAft>
                <a:spcPts val="0"/>
              </a:spcAft>
              <a:buNone/>
            </a:pPr>
            <a:r>
              <a:rPr lang="en"/>
              <a:t>Mitigation: More Frequent retraining of AI models using adversarial datasets (simulated advanced deepfakes) and integrating real-time feedback from users (e.g., journalists flagging suspicious content).</a:t>
            </a:r>
            <a:br>
              <a:rPr lang="en"/>
            </a:br>
            <a:br>
              <a:rPr lang="en"/>
            </a:br>
            <a:r>
              <a:rPr b="1" lang="en"/>
              <a:t>Regulatory Risk</a:t>
            </a:r>
            <a:endParaRPr b="1"/>
          </a:p>
          <a:p>
            <a:pPr indent="0" lvl="0" marL="0" rtl="0" algn="l">
              <a:spcBef>
                <a:spcPts val="0"/>
              </a:spcBef>
              <a:spcAft>
                <a:spcPts val="0"/>
              </a:spcAft>
              <a:buNone/>
            </a:pPr>
            <a:r>
              <a:rPr lang="en"/>
              <a:t>Risk: Failing to comply with laws like Airprivacy (e.g., data privacy, AI bias) could result in fines or bans.</a:t>
            </a:r>
            <a:endParaRPr/>
          </a:p>
          <a:p>
            <a:pPr indent="0" lvl="0" marL="0" rtl="0" algn="l">
              <a:spcBef>
                <a:spcPts val="0"/>
              </a:spcBef>
              <a:spcAft>
                <a:spcPts val="0"/>
              </a:spcAft>
              <a:buNone/>
            </a:pPr>
            <a:r>
              <a:rPr lang="en"/>
              <a:t>Mitigation: Regular legal audits to align with regulations and updating AI models to remove biases or unethical detection patterns.</a:t>
            </a:r>
            <a:br>
              <a:rPr lang="en"/>
            </a:br>
            <a:br>
              <a:rPr lang="en"/>
            </a:br>
            <a:r>
              <a:rPr b="1" lang="en"/>
              <a:t>Operational Risk</a:t>
            </a:r>
            <a:endParaRPr b="1"/>
          </a:p>
          <a:p>
            <a:pPr indent="0" lvl="0" marL="0" rtl="0" algn="l">
              <a:spcBef>
                <a:spcPts val="0"/>
              </a:spcBef>
              <a:spcAft>
                <a:spcPts val="0"/>
              </a:spcAft>
              <a:buNone/>
            </a:pPr>
            <a:r>
              <a:rPr lang="en"/>
              <a:t>Risk: Server crashes during high-traffic events (e.g., elections) erode user trust and credibility.</a:t>
            </a:r>
            <a:endParaRPr/>
          </a:p>
          <a:p>
            <a:pPr indent="0" lvl="0" marL="0" rtl="0" algn="l">
              <a:spcBef>
                <a:spcPts val="0"/>
              </a:spcBef>
              <a:spcAft>
                <a:spcPts val="0"/>
              </a:spcAft>
              <a:buNone/>
            </a:pPr>
            <a:r>
              <a:rPr lang="en"/>
              <a:t>Mitigation: Employing cloud tools (e.g., AWS) to handle traffic spikes and Real time monitoring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Adoption Risk</a:t>
            </a:r>
            <a:endParaRPr b="1"/>
          </a:p>
          <a:p>
            <a:pPr indent="0" lvl="0" marL="0" rtl="0" algn="l">
              <a:spcBef>
                <a:spcPts val="0"/>
              </a:spcBef>
              <a:spcAft>
                <a:spcPts val="0"/>
              </a:spcAft>
              <a:buNone/>
            </a:pPr>
            <a:r>
              <a:rPr lang="en"/>
              <a:t>Risk:Users won’t use the tool if it’s hard to connect to platforms (like TikTok/Instagram) or confusing to operate.</a:t>
            </a:r>
            <a:endParaRPr/>
          </a:p>
          <a:p>
            <a:pPr indent="0" lvl="0" marL="0" rtl="0" algn="l">
              <a:spcBef>
                <a:spcPts val="0"/>
              </a:spcBef>
              <a:spcAft>
                <a:spcPts val="0"/>
              </a:spcAft>
              <a:buNone/>
            </a:pPr>
            <a:r>
              <a:rPr lang="en"/>
              <a:t>Mitigation: Make it simple is the key one-click onboarding (e.g., drag-and-drop media verification), and web extentions and Trusted API Partnerships.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0f5c4ef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50f5c4ef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Abhishek</a:t>
            </a:r>
            <a:br>
              <a:rPr lang="en"/>
            </a:br>
            <a:endParaRPr/>
          </a:p>
          <a:p>
            <a:pPr indent="0" lvl="0" marL="0" rtl="0" algn="l">
              <a:spcBef>
                <a:spcPts val="0"/>
              </a:spcBef>
              <a:spcAft>
                <a:spcPts val="0"/>
              </a:spcAft>
              <a:buNone/>
            </a:pPr>
            <a:r>
              <a:rPr b="1" lang="en"/>
              <a:t>Launch Phase Risks:</a:t>
            </a:r>
            <a:r>
              <a:rPr lang="en"/>
              <a:t> </a:t>
            </a:r>
            <a:endParaRPr/>
          </a:p>
          <a:p>
            <a:pPr indent="0" lvl="0" marL="0" rtl="0" algn="l">
              <a:spcBef>
                <a:spcPts val="0"/>
              </a:spcBef>
              <a:spcAft>
                <a:spcPts val="0"/>
              </a:spcAft>
              <a:buNone/>
            </a:pPr>
            <a:r>
              <a:rPr lang="en"/>
              <a:t>Early versions of MythBuster.AI may contain undetected flaws (e.g., mislabeling real content as fake or missing subtle deepfakes), damaging user trust.</a:t>
            </a:r>
            <a:endParaRPr/>
          </a:p>
          <a:p>
            <a:pPr indent="0" lvl="0" marL="0" rtl="0" algn="l">
              <a:spcBef>
                <a:spcPts val="0"/>
              </a:spcBef>
              <a:spcAft>
                <a:spcPts val="0"/>
              </a:spcAft>
              <a:buNone/>
            </a:pPr>
            <a:r>
              <a:rPr lang="en"/>
              <a:t>Mitigation:</a:t>
            </a:r>
            <a:endParaRPr/>
          </a:p>
          <a:p>
            <a:pPr indent="0" lvl="0" marL="0" rtl="0" algn="l">
              <a:spcBef>
                <a:spcPts val="0"/>
              </a:spcBef>
              <a:spcAft>
                <a:spcPts val="0"/>
              </a:spcAft>
              <a:buNone/>
            </a:pPr>
            <a:r>
              <a:rPr lang="en"/>
              <a:t>Rigorous beta testing with journalists and fact-checkers to catch bugs.</a:t>
            </a:r>
            <a:endParaRPr/>
          </a:p>
          <a:p>
            <a:pPr indent="0" lvl="0" marL="0" rtl="0" algn="l">
              <a:spcBef>
                <a:spcPts val="0"/>
              </a:spcBef>
              <a:spcAft>
                <a:spcPts val="0"/>
              </a:spcAft>
              <a:buNone/>
            </a:pPr>
            <a:r>
              <a:rPr lang="en"/>
              <a:t>Phased Rollouts, solving bugs stagewise based on feedbacks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Growth Phase Risks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Users switch to competitors due to better features/pricing, </a:t>
            </a:r>
            <a:r>
              <a:rPr lang="en"/>
              <a:t>Google/Meta launch free tools, undercutting market share.</a:t>
            </a:r>
            <a:endParaRPr/>
          </a:p>
          <a:p>
            <a:pPr indent="0" lvl="0" marL="0" rtl="0" algn="l">
              <a:spcBef>
                <a:spcPts val="0"/>
              </a:spcBef>
              <a:spcAft>
                <a:spcPts val="0"/>
              </a:spcAft>
              <a:buNone/>
            </a:pPr>
            <a:r>
              <a:rPr lang="en"/>
              <a:t>Mitigate:</a:t>
            </a:r>
            <a:endParaRPr/>
          </a:p>
          <a:p>
            <a:pPr indent="0" lvl="0" marL="0" rtl="0" algn="l">
              <a:spcBef>
                <a:spcPts val="0"/>
              </a:spcBef>
              <a:spcAft>
                <a:spcPts val="0"/>
              </a:spcAft>
              <a:buNone/>
            </a:pPr>
            <a:r>
              <a:rPr lang="en"/>
              <a:t>Loyalty Programs + User Feedback-Driven Features</a:t>
            </a:r>
            <a:br>
              <a:rPr lang="en"/>
            </a:br>
            <a:r>
              <a:rPr lang="en"/>
              <a:t>Rapid AI Updates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Maturity Phase Risks</a:t>
            </a:r>
            <a:endParaRPr b="1"/>
          </a:p>
          <a:p>
            <a:pPr indent="0" lvl="0" marL="0" rtl="0" algn="l">
              <a:spcBef>
                <a:spcPts val="0"/>
              </a:spcBef>
              <a:spcAft>
                <a:spcPts val="0"/>
              </a:spcAft>
              <a:buNone/>
            </a:pPr>
            <a:r>
              <a:rPr lang="en"/>
              <a:t>As MythBuster.AI becomes established, the team might slow innovation, letting newer tools surpass its detection accuracy. Meanwhile, costs to train cutting-edge AI models (e.g., GPT-5-level detectors) could strain budgets.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Mitigation:</a:t>
            </a:r>
            <a:endParaRPr/>
          </a:p>
          <a:p>
            <a:pPr indent="0" lvl="0" marL="0" rtl="0" algn="l">
              <a:spcBef>
                <a:spcPts val="0"/>
              </a:spcBef>
              <a:spcAft>
                <a:spcPts val="0"/>
              </a:spcAft>
              <a:buNone/>
            </a:pPr>
            <a:r>
              <a:rPr lang="en"/>
              <a:t>Tiered pricing (Fee for more advance feature, premium for enterprises) to fund R&amp;D.</a:t>
            </a:r>
            <a:endParaRPr/>
          </a:p>
          <a:p>
            <a:pPr indent="0" lvl="0" marL="0" rtl="0" algn="l">
              <a:spcBef>
                <a:spcPts val="0"/>
              </a:spcBef>
              <a:spcAft>
                <a:spcPts val="0"/>
              </a:spcAft>
              <a:buNone/>
            </a:pPr>
            <a:r>
              <a:rPr lang="en"/>
              <a:t>Reinvest 30% of profits into adversarial training (testing against newest deepfakes).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Update Phase Risks</a:t>
            </a:r>
            <a:endParaRPr b="1"/>
          </a:p>
          <a:p>
            <a:pPr indent="0" lvl="0" marL="0" rtl="0" algn="l">
              <a:spcBef>
                <a:spcPts val="0"/>
              </a:spcBef>
              <a:spcAft>
                <a:spcPts val="0"/>
              </a:spcAft>
              <a:buNone/>
            </a:pPr>
            <a:r>
              <a:rPr lang="en"/>
              <a:t>New AI tools (e.g., quantum-generated deepfakes) could render current detection methods obsolete. Major UI/algorithm changes might frustrate loyal users accustomed to the existing workflow.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Mitigation:</a:t>
            </a:r>
            <a:endParaRPr/>
          </a:p>
          <a:p>
            <a:pPr indent="0" lvl="0" marL="0" rtl="0" algn="l">
              <a:spcBef>
                <a:spcPts val="0"/>
              </a:spcBef>
              <a:spcAft>
                <a:spcPts val="0"/>
              </a:spcAft>
              <a:buNone/>
            </a:pPr>
            <a:r>
              <a:rPr lang="en"/>
              <a:t>Modular updates: Roll out improvements in stages (e.g., audio detection upgrades first).</a:t>
            </a:r>
            <a:endParaRPr/>
          </a:p>
          <a:p>
            <a:pPr indent="0" lvl="0" marL="0" rtl="0" algn="l">
              <a:spcBef>
                <a:spcPts val="0"/>
              </a:spcBef>
              <a:spcAft>
                <a:spcPts val="0"/>
              </a:spcAft>
              <a:buNone/>
            </a:pPr>
            <a:r>
              <a:rPr lang="en"/>
              <a:t>User feedback loops: Let power users vote on features via in-app surveys.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0f8ee5eb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0f8ee5eb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Shivani- Our mitigation strategy will avoid delays in updates and unnecessary spending. </a:t>
            </a:r>
            <a:r>
              <a:rPr lang="en">
                <a:solidFill>
                  <a:schemeClr val="dk1"/>
                </a:solidFill>
              </a:rPr>
              <a:t>We’ll lean on scalable cloud services so we only pay for capacity we need at that point of time. We will </a:t>
            </a:r>
            <a:r>
              <a:rPr lang="en">
                <a:solidFill>
                  <a:schemeClr val="dk1"/>
                </a:solidFill>
              </a:rPr>
              <a:t>design</a:t>
            </a:r>
            <a:r>
              <a:rPr lang="en">
                <a:solidFill>
                  <a:schemeClr val="dk1"/>
                </a:solidFill>
              </a:rPr>
              <a:t> the algorithms in such a way that our processors will handle them without the need for upgrades.Cloud usage monitor will alert us before we hit cost overruns. </a:t>
            </a:r>
            <a:endParaRPr>
              <a:solidFill>
                <a:schemeClr val="dk1"/>
              </a:solidFill>
            </a:endParaRPr>
          </a:p>
          <a:p>
            <a:pPr indent="0" lvl="0" marL="0" rtl="0" algn="l">
              <a:spcBef>
                <a:spcPts val="0"/>
              </a:spcBef>
              <a:spcAft>
                <a:spcPts val="0"/>
              </a:spcAft>
              <a:buNone/>
            </a:pPr>
            <a:r>
              <a:rPr lang="en">
                <a:solidFill>
                  <a:schemeClr val="dk1"/>
                </a:solidFill>
              </a:rPr>
              <a:t>To be on the top of the schedule, We will use agile </a:t>
            </a:r>
            <a:r>
              <a:rPr lang="en">
                <a:solidFill>
                  <a:schemeClr val="dk1"/>
                </a:solidFill>
              </a:rPr>
              <a:t>development</a:t>
            </a:r>
            <a:r>
              <a:rPr lang="en">
                <a:solidFill>
                  <a:schemeClr val="dk1"/>
                </a:solidFill>
              </a:rPr>
              <a:t> method to ensure smooth go-live and parallel </a:t>
            </a:r>
            <a:r>
              <a:rPr lang="en">
                <a:solidFill>
                  <a:schemeClr val="dk1"/>
                </a:solidFill>
              </a:rPr>
              <a:t>development</a:t>
            </a:r>
            <a:r>
              <a:rPr lang="en">
                <a:solidFill>
                  <a:schemeClr val="dk1"/>
                </a:solidFill>
              </a:rPr>
              <a:t> and testing to launch multiple features at the same time. From the </a:t>
            </a:r>
            <a:r>
              <a:rPr lang="en">
                <a:solidFill>
                  <a:schemeClr val="dk1"/>
                </a:solidFill>
              </a:rPr>
              <a:t>feedback</a:t>
            </a:r>
            <a:r>
              <a:rPr lang="en">
                <a:solidFill>
                  <a:schemeClr val="dk1"/>
                </a:solidFill>
              </a:rPr>
              <a:t> of the users, we will retrain our AI model so that it gives accurate results. Cloud will automatically scale up or down depending on the use. We will use feedback loops to fix bugs in the application. So that when it is reported, we will debug and then test and when application is refreshed, it is implemented. These strategies will save </a:t>
            </a:r>
            <a:r>
              <a:rPr lang="en">
                <a:solidFill>
                  <a:schemeClr val="dk1"/>
                </a:solidFill>
              </a:rPr>
              <a:t>money, time and will improve the performance of the website.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0e2ee1b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0e2ee1b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Hiba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0e2ee1b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50e2ee1b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Hiba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0f8ee5e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0f8ee5e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  </a:t>
            </a:r>
            <a:endParaRPr/>
          </a:p>
          <a:p>
            <a:pPr indent="0" lvl="0" marL="0" rtl="0" algn="l">
              <a:spcBef>
                <a:spcPts val="0"/>
              </a:spcBef>
              <a:spcAft>
                <a:spcPts val="0"/>
              </a:spcAft>
              <a:buNone/>
            </a:pPr>
            <a:r>
              <a:rPr lang="en">
                <a:solidFill>
                  <a:schemeClr val="dk1"/>
                </a:solidFill>
              </a:rPr>
              <a:t>The approach prioritizes </a:t>
            </a:r>
            <a:r>
              <a:rPr b="1" lang="en">
                <a:solidFill>
                  <a:schemeClr val="dk1"/>
                </a:solidFill>
              </a:rPr>
              <a:t>awareness, accessibility, and integration</a:t>
            </a:r>
            <a:r>
              <a:rPr lang="en">
                <a:solidFill>
                  <a:schemeClr val="dk1"/>
                </a:solidFill>
              </a:rPr>
              <a:t> to ensure the product reaches its target audience effectively.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Digital Marketing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Goal: Build awareness and drive traffic.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Launching a SEO-optimized website for visibility on search engines.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Running digital ad campaigns on platforms like X (formerly Twitter), LinkedIn, and YouTube to reach relevant users and professionals.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Partnerships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Goal: Expand credibility and reach through strategic collaborations.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Partnering with media agencies, social media platforms, and fact-checking organizations to build trust and enhance content authenticity.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Enabling integration with major platforms like Meta (Facebook/Instagram) and YouTube for seamless content deployment or verification.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Distribution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Goal: Ensure easy access and wide availability of the product.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Offering a web-based platform that users can access directly.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Providing browser extensions for quick access and functionality.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Developing API integrations so that third-party platforms and newsrooms can embed the tool in their workflows.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Pricing Strategy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Goal: Attract users with flexibility and scale monetization.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Free Plan that offers limited features to allow users to try the product.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Subscription Plan priced at $10/month for full access, making it affordable and scalable for professionals or organizations.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0e2ee1bf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50e2ee1bf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Shivani - This product would have multiple internal and external stakeholders. We would monitor the general </a:t>
            </a:r>
            <a:r>
              <a:rPr lang="en"/>
              <a:t>public</a:t>
            </a:r>
            <a:r>
              <a:rPr lang="en"/>
              <a:t> and privacy orgs feedback and publish </a:t>
            </a:r>
            <a:r>
              <a:rPr lang="en"/>
              <a:t>blog posts addressing privacy safety. We would keep Journalists and researchers informed through webinars and updated FAQs. Regulators and Ethical Organisations will get an early access to audit reports and we will maintain algorithmic transparency. We would have daily standups with the Product Developers and Managers. We would have a rapid escalation for issues.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0e2ee1b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0e2ee1b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our key business requirements was </a:t>
            </a:r>
            <a:r>
              <a:rPr lang="en"/>
              <a:t>ensuring</a:t>
            </a:r>
            <a:r>
              <a:rPr lang="en"/>
              <a:t> return on </a:t>
            </a:r>
            <a:r>
              <a:rPr lang="en"/>
              <a:t>investment</a:t>
            </a:r>
            <a:r>
              <a:rPr lang="en"/>
              <a:t> and any potential investors, so we ran this simulation to </a:t>
            </a:r>
            <a:r>
              <a:rPr lang="en"/>
              <a:t>verify the realism and determine an initial investment to get the product rolling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699b04b0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699b04b0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today’s world, where information spreads faster than ever, </a:t>
            </a:r>
            <a:r>
              <a:rPr lang="en">
                <a:solidFill>
                  <a:schemeClr val="dk1"/>
                </a:solidFill>
              </a:rPr>
              <a:t>where </a:t>
            </a:r>
            <a:r>
              <a:rPr i="1" lang="en">
                <a:solidFill>
                  <a:schemeClr val="dk1"/>
                </a:solidFill>
              </a:rPr>
              <a:t>anyone</a:t>
            </a:r>
            <a:r>
              <a:rPr lang="en">
                <a:solidFill>
                  <a:schemeClr val="dk1"/>
                </a:solidFill>
              </a:rPr>
              <a:t> can publish content on platforms like </a:t>
            </a:r>
            <a:r>
              <a:rPr b="1" lang="en">
                <a:solidFill>
                  <a:schemeClr val="dk1"/>
                </a:solidFill>
              </a:rPr>
              <a:t>YouTube, Instagram</a:t>
            </a:r>
            <a:r>
              <a:rPr lang="en">
                <a:solidFill>
                  <a:schemeClr val="dk1"/>
                </a:solidFill>
              </a:rPr>
              <a:t> —often with just a tap on our mobile screens—it’s critical to know: </a:t>
            </a:r>
            <a:r>
              <a:rPr i="1" lang="en">
                <a:solidFill>
                  <a:schemeClr val="dk1"/>
                </a:solidFill>
              </a:rPr>
              <a:t>Is what I’m reading actually true?</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MythBuster.AI</a:t>
            </a:r>
            <a:r>
              <a:rPr lang="en">
                <a:solidFill>
                  <a:schemeClr val="dk1"/>
                </a:solidFill>
              </a:rPr>
              <a:t> empowers users to validate any kind of news, be it a blog or a video, instantly.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product is also an AI-Powered Deepfake Detection Tool that enables real-time media authentication by analyzing videos, images, and voice recordings to detect manipulations. It leverages machine learning and AI-driven forensic techniques to assess digital content instantly. Thus fr eg, if a celebrity meets with an accident, not only will Mythbuster.Ai tell yo if the news is true or not, but would also check for the AI created images and let you know if they are true or not.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tool could be used by anyone from journalists to fact-checkers but most importantly to the general public. </a:t>
            </a:r>
            <a:r>
              <a:rPr lang="en">
                <a:solidFill>
                  <a:schemeClr val="dk1"/>
                </a:solidFill>
              </a:rPr>
              <a:t>It helps control the spread of Misleading content as it can sway public opinion, distort reality, and even incite unrest.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0e2ee1bf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50e2ee1bf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52ee0301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52ee0301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0e2ee1bf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0e2ee1bf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Trent</a:t>
            </a:r>
            <a:br>
              <a:rPr lang="en"/>
            </a:br>
            <a:br>
              <a:rPr lang="en"/>
            </a:br>
            <a:r>
              <a:rPr lang="en"/>
              <a:t>Retrofit means modifying or upgrading an existing product or system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56e3c442a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56e3c442a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0e2ee1bf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0e2ee1bf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“MythBuster.AI isn’t just a tool, it’s the foundation for digital truth in an AI-driven world.</a:t>
            </a:r>
            <a:endParaRPr/>
          </a:p>
          <a:p>
            <a:pPr indent="0" lvl="0" marL="0" rtl="0" algn="l">
              <a:spcBef>
                <a:spcPts val="0"/>
              </a:spcBef>
              <a:spcAft>
                <a:spcPts val="0"/>
              </a:spcAft>
              <a:buClr>
                <a:schemeClr val="dk1"/>
              </a:buClr>
              <a:buSzPts val="1100"/>
              <a:buFont typeface="Arial"/>
              <a:buNone/>
            </a:pPr>
            <a:r>
              <a:rPr lang="en"/>
              <a:t>Now is the time to invest in the technology that keeps truth ahead of manipulation.”</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0e2ee1bf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0e2ee1bf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0f5c4ef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50f5c4ef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699b04b0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699b04b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slides</a:t>
            </a:r>
            <a:r>
              <a:rPr lang="en"/>
              <a:t> shows our problem. As mentioned in our vision, we authenticate the media you receive by </a:t>
            </a:r>
            <a:r>
              <a:rPr lang="en"/>
              <a:t>addressing</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0e2ee1bf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0e2ee1b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the current state of things vs the future state of media with MythBuster.AI.along the lines of what we discussed  the previous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products opportunity is that a</a:t>
            </a:r>
            <a:r>
              <a:rPr lang="en">
                <a:solidFill>
                  <a:schemeClr val="dk1"/>
                </a:solidFill>
              </a:rPr>
              <a:t>s AI-generated content grows, the demand for </a:t>
            </a:r>
            <a:r>
              <a:rPr b="1" lang="en">
                <a:solidFill>
                  <a:schemeClr val="dk1"/>
                </a:solidFill>
              </a:rPr>
              <a:t>trustworthy, instant verification</a:t>
            </a:r>
            <a:r>
              <a:rPr lang="en">
                <a:solidFill>
                  <a:schemeClr val="dk1"/>
                </a:solidFill>
              </a:rPr>
              <a:t> will only increase.</a:t>
            </a:r>
            <a:endParaRPr>
              <a:solidFill>
                <a:schemeClr val="dk1"/>
              </a:solidFill>
            </a:endParaRPr>
          </a:p>
          <a:p>
            <a:pPr indent="0" lvl="0" marL="0" rtl="0" algn="l">
              <a:spcBef>
                <a:spcPts val="0"/>
              </a:spcBef>
              <a:spcAft>
                <a:spcPts val="0"/>
              </a:spcAft>
              <a:buNone/>
            </a:pPr>
            <a:r>
              <a:rPr b="1" lang="en">
                <a:solidFill>
                  <a:schemeClr val="dk1"/>
                </a:solidFill>
              </a:rPr>
              <a:t>MythBuster.AI</a:t>
            </a:r>
            <a:r>
              <a:rPr lang="en">
                <a:solidFill>
                  <a:schemeClr val="dk1"/>
                </a:solidFill>
              </a:rPr>
              <a:t> is not just a solution—it's a </a:t>
            </a:r>
            <a:r>
              <a:rPr b="1" lang="en">
                <a:solidFill>
                  <a:schemeClr val="dk1"/>
                </a:solidFill>
              </a:rPr>
              <a:t>necessary evolution</a:t>
            </a:r>
            <a:r>
              <a:rPr lang="en">
                <a:solidFill>
                  <a:schemeClr val="dk1"/>
                </a:solidFill>
              </a:rPr>
              <a:t> in digital truthkeeping.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699b04b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699b04b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Shivani: We have tried making the UI of our product for the deepfake detection 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Hiba: coming to the news and the fact checking part of our </a:t>
            </a:r>
            <a:r>
              <a:rPr lang="en"/>
              <a:t>technology</a:t>
            </a:r>
            <a:r>
              <a:rPr lang="en"/>
              <a:t>, we use information via APIs from trusted sources.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Hiba Backup- </a:t>
            </a:r>
            <a:r>
              <a:rPr b="1" lang="en" sz="1300">
                <a:solidFill>
                  <a:schemeClr val="dk1"/>
                </a:solidFill>
              </a:rPr>
              <a:t>1. You send a request: </a:t>
            </a:r>
            <a:r>
              <a:rPr lang="en">
                <a:solidFill>
                  <a:schemeClr val="dk1"/>
                </a:solidFill>
              </a:rPr>
              <a:t>Using a tool (like Postman, or your Python/JavaScript backend), you make a web request. This says: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"Hey Visual Crossing, I want to know what the weather was in Amherst on April 14, 2025."</a:t>
            </a:r>
            <a:br>
              <a:rPr lang="en">
                <a:solidFill>
                  <a:schemeClr val="dk1"/>
                </a:solidFill>
              </a:rPr>
            </a:br>
            <a:r>
              <a:rPr lang="en">
                <a:solidFill>
                  <a:schemeClr val="dk1"/>
                </a:solidFill>
              </a:rPr>
              <a:t>You also include your </a:t>
            </a:r>
            <a:r>
              <a:rPr b="1" lang="en">
                <a:solidFill>
                  <a:schemeClr val="dk1"/>
                </a:solidFill>
              </a:rPr>
              <a:t>API key</a:t>
            </a:r>
            <a:r>
              <a:rPr lang="en">
                <a:solidFill>
                  <a:schemeClr val="dk1"/>
                </a:solidFill>
              </a:rPr>
              <a:t> (like a password) so they know who you are.</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2. The API receives your request</a:t>
            </a:r>
            <a:endParaRPr b="1" sz="1300">
              <a:solidFill>
                <a:schemeClr val="dk1"/>
              </a:solidFill>
            </a:endParaRPr>
          </a:p>
          <a:p>
            <a:pPr indent="0" lvl="0" marL="0" rtl="0" algn="l">
              <a:lnSpc>
                <a:spcPct val="100000"/>
              </a:lnSpc>
              <a:spcBef>
                <a:spcPts val="400"/>
              </a:spcBef>
              <a:spcAft>
                <a:spcPts val="0"/>
              </a:spcAft>
              <a:buNone/>
            </a:pPr>
            <a:r>
              <a:rPr lang="en">
                <a:solidFill>
                  <a:schemeClr val="dk1"/>
                </a:solidFill>
              </a:rPr>
              <a:t>Their backend system:</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Checks your API key (to confirm you’re allowed to access)</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Finds historical data for Amherst on 2025-04-14</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Prepares it in a JSON (JavaScript Object Notation) format</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3. </a:t>
            </a:r>
            <a:r>
              <a:rPr b="1" lang="en">
                <a:solidFill>
                  <a:schemeClr val="dk1"/>
                </a:solidFill>
              </a:rPr>
              <a:t>You receive the response API sendsack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There </a:t>
            </a:r>
            <a:r>
              <a:rPr b="1" lang="en">
                <a:solidFill>
                  <a:schemeClr val="dk1"/>
                </a:solidFill>
              </a:rPr>
              <a:t>was rain</a:t>
            </a:r>
            <a:r>
              <a:rPr lang="en">
                <a:solidFill>
                  <a:schemeClr val="dk1"/>
                </a:solidFill>
              </a:rPr>
              <a:t> on April 14</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rained </a:t>
            </a:r>
            <a:r>
              <a:rPr b="1" lang="en">
                <a:solidFill>
                  <a:schemeClr val="dk1"/>
                </a:solidFill>
              </a:rPr>
              <a:t>4.2 mm</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was overcast</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4. Your app uses this response</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In your app (MythBuster.AI), you now say:</a:t>
            </a:r>
            <a:endParaRPr>
              <a:solidFill>
                <a:schemeClr val="dk1"/>
              </a:solidFill>
            </a:endParaRPr>
          </a:p>
          <a:p>
            <a:pPr indent="0" lvl="0" marL="381000" marR="381000" rtl="0" algn="l">
              <a:lnSpc>
                <a:spcPct val="115000"/>
              </a:lnSpc>
              <a:spcBef>
                <a:spcPts val="1200"/>
              </a:spcBef>
              <a:spcAft>
                <a:spcPts val="0"/>
              </a:spcAft>
              <a:buNone/>
            </a:pPr>
            <a:r>
              <a:rPr lang="en">
                <a:solidFill>
                  <a:schemeClr val="dk1"/>
                </a:solidFill>
              </a:rPr>
              <a:t>✅ Fact: It rained in Amherst, MA on April 14, 2025</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0e2ee1b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0e2ee1b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 </a:t>
            </a:r>
            <a:r>
              <a:rPr lang="en">
                <a:solidFill>
                  <a:schemeClr val="dk1"/>
                </a:solidFill>
              </a:rPr>
              <a:t>these are the  </a:t>
            </a:r>
            <a:r>
              <a:rPr b="1" lang="en">
                <a:solidFill>
                  <a:schemeClr val="dk1"/>
                </a:solidFill>
              </a:rPr>
              <a:t>high-level needs and goals</a:t>
            </a:r>
            <a:r>
              <a:rPr lang="en">
                <a:solidFill>
                  <a:schemeClr val="dk1"/>
                </a:solidFill>
              </a:rPr>
              <a:t> our product must meet to deliver value to our customers.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simply aimed to answer the question: “What must this product achieve to be considered successful?”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the answer? </a:t>
            </a:r>
            <a:endParaRPr>
              <a:solidFill>
                <a:schemeClr val="dk1"/>
              </a:solidFill>
            </a:endParaRPr>
          </a:p>
          <a:p>
            <a:pPr indent="0" lvl="0" marL="0" rtl="0" algn="l">
              <a:spcBef>
                <a:spcPts val="0"/>
              </a:spcBef>
              <a:spcAft>
                <a:spcPts val="0"/>
              </a:spcAft>
              <a:buNone/>
            </a:pPr>
            <a:r>
              <a:rPr lang="en">
                <a:solidFill>
                  <a:schemeClr val="dk1"/>
                </a:solidFill>
              </a:rPr>
              <a:t>-Scalable infrastructure (to manage large scale data operation), </a:t>
            </a:r>
            <a:endParaRPr>
              <a:solidFill>
                <a:schemeClr val="dk1"/>
              </a:solidFill>
            </a:endParaRPr>
          </a:p>
          <a:p>
            <a:pPr indent="0" lvl="0" marL="0" rtl="0" algn="l">
              <a:spcBef>
                <a:spcPts val="0"/>
              </a:spcBef>
              <a:spcAft>
                <a:spcPts val="0"/>
              </a:spcAft>
              <a:buNone/>
            </a:pPr>
            <a:r>
              <a:rPr lang="en">
                <a:solidFill>
                  <a:schemeClr val="dk1"/>
                </a:solidFill>
              </a:rPr>
              <a:t>-Compliance ( to comply with AI related laws),</a:t>
            </a:r>
            <a:endParaRPr>
              <a:solidFill>
                <a:schemeClr val="dk1"/>
              </a:solidFill>
            </a:endParaRPr>
          </a:p>
          <a:p>
            <a:pPr indent="0" lvl="0" marL="0" rtl="0" algn="l">
              <a:spcBef>
                <a:spcPts val="0"/>
              </a:spcBef>
              <a:spcAft>
                <a:spcPts val="0"/>
              </a:spcAft>
              <a:buNone/>
            </a:pPr>
            <a:r>
              <a:rPr lang="en">
                <a:solidFill>
                  <a:schemeClr val="dk1"/>
                </a:solidFill>
              </a:rPr>
              <a:t>- API integration (to collect data from reliable sources), </a:t>
            </a:r>
            <a:endParaRPr>
              <a:solidFill>
                <a:schemeClr val="dk1"/>
              </a:solidFill>
            </a:endParaRPr>
          </a:p>
          <a:p>
            <a:pPr indent="0" lvl="0" marL="0" rtl="0" algn="l">
              <a:spcBef>
                <a:spcPts val="0"/>
              </a:spcBef>
              <a:spcAft>
                <a:spcPts val="0"/>
              </a:spcAft>
              <a:buNone/>
            </a:pPr>
            <a:r>
              <a:rPr lang="en">
                <a:solidFill>
                  <a:schemeClr val="dk1"/>
                </a:solidFill>
              </a:rPr>
              <a:t>-Real-time detection (to detect media in real time),</a:t>
            </a:r>
            <a:endParaRPr>
              <a:solidFill>
                <a:schemeClr val="dk1"/>
              </a:solidFill>
            </a:endParaRPr>
          </a:p>
          <a:p>
            <a:pPr indent="0" lvl="0" marL="0" rtl="0" algn="l">
              <a:spcBef>
                <a:spcPts val="0"/>
              </a:spcBef>
              <a:spcAft>
                <a:spcPts val="0"/>
              </a:spcAft>
              <a:buNone/>
            </a:pPr>
            <a:r>
              <a:rPr lang="en">
                <a:solidFill>
                  <a:schemeClr val="dk1"/>
                </a:solidFill>
              </a:rPr>
              <a:t>- ROI metrics , and finally </a:t>
            </a:r>
            <a:endParaRPr>
              <a:solidFill>
                <a:schemeClr val="dk1"/>
              </a:solidFill>
            </a:endParaRPr>
          </a:p>
          <a:p>
            <a:pPr indent="0" lvl="0" marL="0" rtl="0" algn="l">
              <a:spcBef>
                <a:spcPts val="0"/>
              </a:spcBef>
              <a:spcAft>
                <a:spcPts val="0"/>
              </a:spcAft>
              <a:buNone/>
            </a:pPr>
            <a:r>
              <a:rPr lang="en">
                <a:solidFill>
                  <a:schemeClr val="dk1"/>
                </a:solidFill>
              </a:rPr>
              <a:t>-Extension activation (to highlight content seamlessly and get an answer prompt as to true/False)..process of loading and activating an extension when a specific event or condition occurs.</a:t>
            </a:r>
            <a:endParaRPr>
              <a:solidFill>
                <a:schemeClr val="dk1"/>
              </a:solidFill>
            </a:endParaRPr>
          </a:p>
          <a:p>
            <a:pPr indent="0" lvl="0" marL="0" rtl="0" algn="l">
              <a:spcBef>
                <a:spcPts val="0"/>
              </a:spcBef>
              <a:spcAft>
                <a:spcPts val="0"/>
              </a:spcAft>
              <a:buNone/>
            </a:pPr>
            <a:r>
              <a:rPr lang="en">
                <a:solidFill>
                  <a:schemeClr val="dk1"/>
                </a:solidFill>
              </a:rPr>
              <a:t>Just a major aim to provide </a:t>
            </a:r>
            <a:r>
              <a:rPr lang="en">
                <a:solidFill>
                  <a:schemeClr val="dk1"/>
                </a:solidFill>
              </a:rPr>
              <a:t>extensions</a:t>
            </a:r>
            <a:r>
              <a:rPr lang="en">
                <a:solidFill>
                  <a:schemeClr val="dk1"/>
                </a:solidFill>
              </a:rPr>
              <a:t> for easy access of the platform </a:t>
            </a:r>
            <a:r>
              <a:rPr lang="en">
                <a:solidFill>
                  <a:schemeClr val="dk1"/>
                </a:solidFill>
              </a:rPr>
              <a:t>which will auto trigger when a particular text  is selected </a:t>
            </a:r>
            <a:r>
              <a:rPr lang="en">
                <a:solidFill>
                  <a:schemeClr val="dk1"/>
                </a:solidFill>
              </a:rPr>
              <a:t> without opening a different website.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@shivani- add another E in Scarr→ SCARRE- extension Activation</a:t>
            </a:r>
            <a:r>
              <a:rPr lang="en">
                <a:solidFill>
                  <a:schemeClr val="dk1"/>
                </a:solidFill>
              </a:rPr>
              <a:t>: The extension must auto-trigger when users highlight text on supported websites.</a:t>
            </a:r>
            <a:br>
              <a:rPr lang="en">
                <a:solidFill>
                  <a:schemeClr val="dk1"/>
                </a:solidFill>
              </a:rPr>
            </a:br>
            <a:r>
              <a:rPr lang="en">
                <a:solidFill>
                  <a:schemeClr val="dk1"/>
                </a:solidFill>
              </a:rPr>
              <a:t>@shivani- change description of API to- </a:t>
            </a:r>
            <a:r>
              <a:rPr lang="en">
                <a:solidFill>
                  <a:schemeClr val="dk1"/>
                </a:solidFill>
              </a:rPr>
              <a:t>collection</a:t>
            </a:r>
            <a:r>
              <a:rPr lang="en">
                <a:solidFill>
                  <a:schemeClr val="dk1"/>
                </a:solidFill>
              </a:rPr>
              <a:t> of data through aPIs from trusted sources like media houses, government sources, etc)</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699b04b0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699b04b0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Cade: Next we will look at our market strategy and planning, starting with a SWOT analysis. Our product is poised to enter a growing but complex new market, requiring careful planning for success. </a:t>
            </a:r>
            <a:endParaRPr/>
          </a:p>
          <a:p>
            <a:pPr indent="0" lvl="0" marL="0" rtl="0" algn="l">
              <a:lnSpc>
                <a:spcPct val="115000"/>
              </a:lnSpc>
              <a:spcBef>
                <a:spcPts val="1200"/>
              </a:spcBef>
              <a:spcAft>
                <a:spcPts val="0"/>
              </a:spcAft>
              <a:buNone/>
            </a:pPr>
            <a:r>
              <a:rPr lang="en"/>
              <a:t>In our SWOT we found our biggest strengths are the comprehensive media coverage we can offer, </a:t>
            </a:r>
            <a:r>
              <a:rPr lang="en"/>
              <a:t>ranging</a:t>
            </a:r>
            <a:r>
              <a:rPr lang="en"/>
              <a:t> from image and video to media story verification. Additionally, these </a:t>
            </a:r>
            <a:r>
              <a:rPr lang="en"/>
              <a:t>verifications</a:t>
            </a:r>
            <a:r>
              <a:rPr lang="en"/>
              <a:t> can be made in real-time. Our target audience is large; including everyday social media users, journalists, fact-checkers content creators, law </a:t>
            </a:r>
            <a:r>
              <a:rPr lang="en"/>
              <a:t>enforcement</a:t>
            </a:r>
            <a:r>
              <a:rPr lang="en"/>
              <a:t> and more. The value proposition is simple, Mythbuster AI will address concerns about </a:t>
            </a:r>
            <a:r>
              <a:rPr lang="en"/>
              <a:t>misinformation and digital content authenticity. We want to provide a user experience that streamlines into everyday media usage.</a:t>
            </a:r>
            <a:endParaRPr/>
          </a:p>
          <a:p>
            <a:pPr indent="0" lvl="0" marL="0" rtl="0" algn="l">
              <a:lnSpc>
                <a:spcPct val="115000"/>
              </a:lnSpc>
              <a:spcBef>
                <a:spcPts val="1200"/>
              </a:spcBef>
              <a:spcAft>
                <a:spcPts val="0"/>
              </a:spcAft>
              <a:buNone/>
            </a:pPr>
            <a:r>
              <a:rPr lang="en"/>
              <a:t>Weaknesses to address include proving new product viability to customers. Education of our users on media authenticity will be a challenge. Accuracy will be a challenge due to the technical complexity of detection. As a startup in a new field, resources are limited and this all leads to a technically complex solution. </a:t>
            </a:r>
            <a:endParaRPr/>
          </a:p>
          <a:p>
            <a:pPr indent="0" lvl="0" marL="0" rtl="0" algn="l">
              <a:lnSpc>
                <a:spcPct val="115000"/>
              </a:lnSpc>
              <a:spcBef>
                <a:spcPts val="1200"/>
              </a:spcBef>
              <a:spcAft>
                <a:spcPts val="0"/>
              </a:spcAft>
              <a:buNone/>
            </a:pPr>
            <a:r>
              <a:rPr lang="en"/>
              <a:t>The good news is that there are many opportunities for this product. The market is growing and people are concerned about the authenticity of what they see. Mythbuster AI has a chance for a competitive market gap by combining deepfake and altered media identification with fact-checking capabilities. It is this streamlined “multimodal” capability that can set us apart. Additionally, we have an opportunity to create this platform with a tiered business model, tailoring offerings to best suite specific groups.</a:t>
            </a:r>
            <a:endParaRPr/>
          </a:p>
          <a:p>
            <a:pPr indent="0" lvl="0" marL="0" rtl="0" algn="l">
              <a:lnSpc>
                <a:spcPct val="115000"/>
              </a:lnSpc>
              <a:spcBef>
                <a:spcPts val="1200"/>
              </a:spcBef>
              <a:spcAft>
                <a:spcPts val="0"/>
              </a:spcAft>
              <a:buNone/>
            </a:pPr>
            <a:r>
              <a:rPr lang="en"/>
              <a:t>Some threats we foresee are rapid evolution of deep-fakes, requiring constant improvement to keep up. There are established competitors; these are tech giants like Google, Microsoft, and Meta with significant R&amp;D power and resources. There are also specialized startups</a:t>
            </a:r>
            <a:r>
              <a:rPr lang="en" sz="1200">
                <a:solidFill>
                  <a:schemeClr val="dk1"/>
                </a:solidFill>
                <a:latin typeface="Times New Roman"/>
                <a:ea typeface="Times New Roman"/>
                <a:cs typeface="Times New Roman"/>
                <a:sym typeface="Times New Roman"/>
              </a:rPr>
              <a:t> which are competing for aspects of our business. We will need to develop our product carefully with our multimodal model in order to offer more value to customers. However, by balancing these aspects of our SWOT, we have a vision for a product that can outperform competitors and offer true value to users.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4e8d8b404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4e8d8b404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is the 5C analysis of our product which comprises of Company, Customers, Competitors, Collaborators and Climate.</a:t>
            </a:r>
            <a:br>
              <a:rPr lang="en"/>
            </a:br>
            <a:r>
              <a:rPr lang="en"/>
              <a:t>For instance, Company </a:t>
            </a:r>
            <a:r>
              <a:rPr lang="en"/>
              <a:t>consists</a:t>
            </a:r>
            <a:r>
              <a:rPr lang="en"/>
              <a:t> of its strengths weaknesses and capabilities as cade discusssed in the previous slide.</a:t>
            </a:r>
            <a:endParaRPr/>
          </a:p>
          <a:p>
            <a:pPr indent="0" lvl="0" marL="0" rtl="0" algn="l">
              <a:lnSpc>
                <a:spcPct val="115000"/>
              </a:lnSpc>
              <a:spcBef>
                <a:spcPts val="1200"/>
              </a:spcBef>
              <a:spcAft>
                <a:spcPts val="0"/>
              </a:spcAft>
              <a:buNone/>
            </a:pPr>
            <a:r>
              <a:rPr lang="en"/>
              <a:t>Customers, which </a:t>
            </a:r>
            <a:r>
              <a:rPr lang="en"/>
              <a:t>majorly</a:t>
            </a:r>
            <a:r>
              <a:rPr lang="en"/>
              <a:t> include the </a:t>
            </a:r>
            <a:r>
              <a:rPr lang="en"/>
              <a:t>general</a:t>
            </a:r>
            <a:r>
              <a:rPr lang="en"/>
              <a:t> public along with content creators and social media users.  As we will discuss in more detail in the later slides, we will start with low cost subscriptions to gain trust and validation. We will also be advertising through our partnered social media to reach potential customers.</a:t>
            </a:r>
            <a:endParaRPr/>
          </a:p>
          <a:p>
            <a:pPr indent="0" lvl="0" marL="0" rtl="0" algn="l">
              <a:lnSpc>
                <a:spcPct val="115000"/>
              </a:lnSpc>
              <a:spcBef>
                <a:spcPts val="1200"/>
              </a:spcBef>
              <a:spcAft>
                <a:spcPts val="0"/>
              </a:spcAft>
              <a:buNone/>
            </a:pPr>
            <a:r>
              <a:rPr lang="en"/>
              <a:t>Moving on to Competitors, we </a:t>
            </a:r>
            <a:r>
              <a:rPr lang="en"/>
              <a:t>have</a:t>
            </a:r>
            <a:r>
              <a:rPr lang="en"/>
              <a:t> a couple well established ones and some startups but none provide what we do.</a:t>
            </a:r>
            <a:endParaRPr/>
          </a:p>
          <a:p>
            <a:pPr indent="0" lvl="0" marL="0" rtl="0" algn="l">
              <a:lnSpc>
                <a:spcPct val="115000"/>
              </a:lnSpc>
              <a:spcBef>
                <a:spcPts val="1200"/>
              </a:spcBef>
              <a:spcAft>
                <a:spcPts val="0"/>
              </a:spcAft>
              <a:buNone/>
            </a:pPr>
            <a:r>
              <a:rPr lang="en"/>
              <a:t>Our Collaborations would include buying API keys from trusted media sources.</a:t>
            </a:r>
            <a:endParaRPr/>
          </a:p>
          <a:p>
            <a:pPr indent="0" lvl="0" marL="0" rtl="0" algn="l">
              <a:lnSpc>
                <a:spcPct val="115000"/>
              </a:lnSpc>
              <a:spcBef>
                <a:spcPts val="1200"/>
              </a:spcBef>
              <a:spcAft>
                <a:spcPts val="1200"/>
              </a:spcAft>
              <a:buNone/>
            </a:pPr>
            <a:r>
              <a:rPr lang="en"/>
              <a:t>And Finally the climate, like we discussed in the current vs future state of the market.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4e8d8b404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4e8d8b404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Cade: Our Pestel analysis starts with </a:t>
            </a:r>
            <a:r>
              <a:rPr lang="en"/>
              <a:t>political</a:t>
            </a:r>
            <a:r>
              <a:rPr lang="en"/>
              <a:t> factors. In particular, verification of election related </a:t>
            </a:r>
            <a:r>
              <a:rPr lang="en"/>
              <a:t>content</a:t>
            </a:r>
            <a:r>
              <a:rPr lang="en"/>
              <a:t> in media. Federal</a:t>
            </a:r>
            <a:r>
              <a:rPr lang="en" sz="1200">
                <a:solidFill>
                  <a:schemeClr val="dk1"/>
                </a:solidFill>
                <a:latin typeface="Times New Roman"/>
                <a:ea typeface="Times New Roman"/>
                <a:cs typeface="Times New Roman"/>
                <a:sym typeface="Times New Roman"/>
              </a:rPr>
              <a:t> agencies have </a:t>
            </a:r>
            <a:r>
              <a:rPr lang="en" sz="1200">
                <a:solidFill>
                  <a:schemeClr val="dk1"/>
                </a:solidFill>
                <a:latin typeface="Times New Roman"/>
                <a:ea typeface="Times New Roman"/>
                <a:cs typeface="Times New Roman"/>
                <a:sym typeface="Times New Roman"/>
              </a:rPr>
              <a:t>introduced</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initiatives that may aid our product. Development of fact-checking and verification programs have bipartisan support. There is variation in how this is dealt with but it is unanimously agreed in politics that this must be addressed.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Economically, there is significant media investment in fact checking technology. The market is expected to grow 1.3 billion dollars in the US by 2027 and there is investment potential for startups. There is demand in corporate sectors, the add industry, and more for the tools we can offer. Damages caused by misinformation in the US are estimated near 78 billion dollars per year.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Social factors influencing the US market include low trust in content and variation in “digital literacy.” Short form social media videos and high rates of social media usage have caused concern about identifying what is authentic on social media and other media encountered on a daily basis.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Technological factors include improved internet, supporting real time capability; a large mobile platform dominated by iOS and Android; and new cloud capabilities. APIs make for easier access to verification data and research into this field is becoming more relevant.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Environmental factors are important, including concern about the resources used by large data servers, AI computation, and cloud services. Corporations in tech are being pressured to become greener and climate pledges require more efficient usage of computational power.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Legally, misinformation, deepfakes, and altered media have complex federal laws, and various state laws. All of this means equally complex legal complication in creating detection tools. There is legal liability in content verification, patented technology, and of course privacy laws to navigate.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These factors must be considered in creating a marketable and robust product.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Political:</a:t>
            </a:r>
            <a:br>
              <a:rPr lang="en"/>
            </a:br>
            <a:r>
              <a:rPr lang="en"/>
              <a:t>Election Integrity: Need to verify political content for elections</a:t>
            </a:r>
            <a:endParaRPr/>
          </a:p>
          <a:p>
            <a:pPr indent="0" lvl="0" marL="0" rtl="0" algn="l">
              <a:spcBef>
                <a:spcPts val="0"/>
              </a:spcBef>
              <a:spcAft>
                <a:spcPts val="0"/>
              </a:spcAft>
              <a:buNone/>
            </a:pPr>
            <a:r>
              <a:rPr lang="en"/>
              <a:t>Federal Initiatives: CISA combating election-related misinformation spread</a:t>
            </a:r>
            <a:endParaRPr/>
          </a:p>
          <a:p>
            <a:pPr indent="0" lvl="0" marL="0" rtl="0" algn="l">
              <a:spcBef>
                <a:spcPts val="0"/>
              </a:spcBef>
              <a:spcAft>
                <a:spcPts val="0"/>
              </a:spcAft>
              <a:buClr>
                <a:schemeClr val="dk1"/>
              </a:buClr>
              <a:buSzPts val="1100"/>
              <a:buFont typeface="Arial"/>
              <a:buNone/>
            </a:pPr>
            <a:r>
              <a:rPr lang="en"/>
              <a:t>Bipartisan Support: Support from both parties on reducing AI-generated false content</a:t>
            </a:r>
            <a:endParaRPr/>
          </a:p>
          <a:p>
            <a:pPr indent="0" lvl="0" marL="0" rtl="0" algn="l">
              <a:spcBef>
                <a:spcPts val="0"/>
              </a:spcBef>
              <a:spcAft>
                <a:spcPts val="0"/>
              </a:spcAft>
              <a:buClr>
                <a:schemeClr val="dk1"/>
              </a:buClr>
              <a:buSzPts val="1100"/>
              <a:buFont typeface="Arial"/>
              <a:buNone/>
            </a:pPr>
            <a:r>
              <a:rPr lang="en"/>
              <a:t>State-Level Variations: Have varied views on tech/privacy</a:t>
            </a:r>
            <a:endParaRPr/>
          </a:p>
          <a:p>
            <a:pPr indent="0" lvl="0" marL="0" rtl="0" algn="l">
              <a:spcBef>
                <a:spcPts val="0"/>
              </a:spcBef>
              <a:spcAft>
                <a:spcPts val="0"/>
              </a:spcAft>
              <a:buClr>
                <a:schemeClr val="dk1"/>
              </a:buClr>
              <a:buSzPts val="1100"/>
              <a:buFont typeface="Arial"/>
              <a:buNone/>
            </a:pPr>
            <a:r>
              <a:rPr lang="en"/>
              <a:t>Political Polarization: Programs must remain neutral to avoid accusations of partisan bias</a:t>
            </a:r>
            <a:endParaRPr/>
          </a:p>
          <a:p>
            <a:pPr indent="0" lvl="0" marL="0" rtl="0" algn="l">
              <a:spcBef>
                <a:spcPts val="0"/>
              </a:spcBef>
              <a:spcAft>
                <a:spcPts val="0"/>
              </a:spcAft>
              <a:buNone/>
            </a:pPr>
            <a:r>
              <a:rPr lang="en"/>
              <a:t>National Security Concerns: Synthetic media is seen as a national security threat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Economic:</a:t>
            </a:r>
            <a:endParaRPr/>
          </a:p>
          <a:p>
            <a:pPr indent="0" lvl="0" marL="0" rtl="0" algn="l">
              <a:spcBef>
                <a:spcPts val="0"/>
              </a:spcBef>
              <a:spcAft>
                <a:spcPts val="0"/>
              </a:spcAft>
              <a:buNone/>
            </a:pPr>
            <a:r>
              <a:rPr lang="en"/>
              <a:t>Media Investment: Major news outlets are adopting proof tech to boost credibility and attract advertisers</a:t>
            </a:r>
            <a:endParaRPr/>
          </a:p>
          <a:p>
            <a:pPr indent="0" lvl="0" marL="0" rtl="0" algn="l">
              <a:spcBef>
                <a:spcPts val="0"/>
              </a:spcBef>
              <a:spcAft>
                <a:spcPts val="0"/>
              </a:spcAft>
              <a:buNone/>
            </a:pPr>
            <a:r>
              <a:rPr lang="en"/>
              <a:t>Market Growth: The US deepfake detection market projected to reach $1.3 billion by 2027</a:t>
            </a:r>
            <a:endParaRPr/>
          </a:p>
          <a:p>
            <a:pPr indent="0" lvl="0" marL="0" rtl="0" algn="l">
              <a:spcBef>
                <a:spcPts val="0"/>
              </a:spcBef>
              <a:spcAft>
                <a:spcPts val="0"/>
              </a:spcAft>
              <a:buNone/>
            </a:pPr>
            <a:r>
              <a:rPr lang="en"/>
              <a:t>Venture Capital: $15–30 million per deal in AI security startups</a:t>
            </a:r>
            <a:endParaRPr/>
          </a:p>
          <a:p>
            <a:pPr indent="0" lvl="0" marL="0" rtl="0" algn="l">
              <a:spcBef>
                <a:spcPts val="0"/>
              </a:spcBef>
              <a:spcAft>
                <a:spcPts val="0"/>
              </a:spcAft>
              <a:buNone/>
            </a:pPr>
            <a:r>
              <a:rPr lang="en"/>
              <a:t>Corporate Demand: Many Fortune 500 companies are budgeting for digital content verification tools</a:t>
            </a:r>
            <a:endParaRPr/>
          </a:p>
          <a:p>
            <a:pPr indent="0" lvl="0" marL="0" rtl="0" algn="l">
              <a:spcBef>
                <a:spcPts val="0"/>
              </a:spcBef>
              <a:spcAft>
                <a:spcPts val="0"/>
              </a:spcAft>
              <a:buNone/>
            </a:pPr>
            <a:r>
              <a:rPr lang="en"/>
              <a:t>Ad Industry Pressure: Under pressure to avoid fake content</a:t>
            </a:r>
            <a:endParaRPr/>
          </a:p>
          <a:p>
            <a:pPr indent="0" lvl="0" marL="0" rtl="0" algn="l">
              <a:spcBef>
                <a:spcPts val="0"/>
              </a:spcBef>
              <a:spcAft>
                <a:spcPts val="0"/>
              </a:spcAft>
              <a:buNone/>
            </a:pPr>
            <a:r>
              <a:rPr lang="en"/>
              <a:t>Cost of Misinformation: Misinformation expected to cost the US $78 billion each year in economic damage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Social:</a:t>
            </a:r>
            <a:endParaRPr/>
          </a:p>
          <a:p>
            <a:pPr indent="0" lvl="0" marL="0" rtl="0" algn="l">
              <a:spcBef>
                <a:spcPts val="0"/>
              </a:spcBef>
              <a:spcAft>
                <a:spcPts val="0"/>
              </a:spcAft>
              <a:buNone/>
            </a:pPr>
            <a:r>
              <a:rPr lang="en"/>
              <a:t>Low Trust: Only 26% of Americans trust what’s on social media</a:t>
            </a:r>
            <a:endParaRPr/>
          </a:p>
          <a:p>
            <a:pPr indent="0" lvl="0" marL="0" rtl="0" algn="l">
              <a:spcBef>
                <a:spcPts val="0"/>
              </a:spcBef>
              <a:spcAft>
                <a:spcPts val="0"/>
              </a:spcAft>
              <a:buNone/>
            </a:pPr>
            <a:r>
              <a:rPr lang="en"/>
              <a:t>Digital Literacy Gaps: Differences in tech skills by age, income, and education shape how tools need to be designed</a:t>
            </a:r>
            <a:endParaRPr/>
          </a:p>
          <a:p>
            <a:pPr indent="0" lvl="0" marL="0" rtl="0" algn="l">
              <a:spcBef>
                <a:spcPts val="0"/>
              </a:spcBef>
              <a:spcAft>
                <a:spcPts val="0"/>
              </a:spcAft>
              <a:buNone/>
            </a:pPr>
            <a:r>
              <a:rPr lang="en"/>
              <a:t>Widespread Social Media Use: Most adults use platforms like YouTube, Facebook, and Instagram</a:t>
            </a:r>
            <a:endParaRPr/>
          </a:p>
          <a:p>
            <a:pPr indent="0" lvl="0" marL="0" rtl="0" algn="l">
              <a:spcBef>
                <a:spcPts val="0"/>
              </a:spcBef>
              <a:spcAft>
                <a:spcPts val="0"/>
              </a:spcAft>
              <a:buNone/>
            </a:pPr>
            <a:r>
              <a:rPr lang="en"/>
              <a:t>Short-Form Video Boom: Rise in quick video content makes fast and accurate verification more important</a:t>
            </a:r>
            <a:endParaRPr/>
          </a:p>
          <a:p>
            <a:pPr indent="0" lvl="0" marL="0" rtl="0" algn="l">
              <a:spcBef>
                <a:spcPts val="0"/>
              </a:spcBef>
              <a:spcAft>
                <a:spcPts val="0"/>
              </a:spcAft>
              <a:buNone/>
            </a:pPr>
            <a:r>
              <a:rPr lang="en"/>
              <a:t>Exposure: Americans spend 7 hours a day on digital media</a:t>
            </a:r>
            <a:endParaRPr/>
          </a:p>
          <a:p>
            <a:pPr indent="0" lvl="0" marL="0" rtl="0" algn="l">
              <a:spcBef>
                <a:spcPts val="0"/>
              </a:spcBef>
              <a:spcAft>
                <a:spcPts val="0"/>
              </a:spcAft>
              <a:buNone/>
            </a:pPr>
            <a:r>
              <a:rPr lang="en"/>
              <a:t>Concern vs. Confidence: Many worry about deep-fakes, but don’t feel confident spotting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Technological:</a:t>
            </a:r>
            <a:endParaRPr/>
          </a:p>
          <a:p>
            <a:pPr indent="0" lvl="0" marL="0" rtl="0" algn="l">
              <a:spcBef>
                <a:spcPts val="0"/>
              </a:spcBef>
              <a:spcAft>
                <a:spcPts val="0"/>
              </a:spcAft>
              <a:buNone/>
            </a:pPr>
            <a:r>
              <a:rPr lang="en"/>
              <a:t>Strong 5G &amp; Broadband: High-speed coverage supports real-time content verification</a:t>
            </a:r>
            <a:endParaRPr/>
          </a:p>
          <a:p>
            <a:pPr indent="0" lvl="0" marL="0" rtl="0" algn="l">
              <a:spcBef>
                <a:spcPts val="0"/>
              </a:spcBef>
              <a:spcAft>
                <a:spcPts val="0"/>
              </a:spcAft>
              <a:buNone/>
            </a:pPr>
            <a:r>
              <a:rPr lang="en"/>
              <a:t>Mobile Platform Dominance: iOS and Android are 97% of users</a:t>
            </a:r>
            <a:endParaRPr/>
          </a:p>
          <a:p>
            <a:pPr indent="0" lvl="0" marL="0" rtl="0" algn="l">
              <a:spcBef>
                <a:spcPts val="0"/>
              </a:spcBef>
              <a:spcAft>
                <a:spcPts val="0"/>
              </a:spcAft>
              <a:buNone/>
            </a:pPr>
            <a:r>
              <a:rPr lang="en"/>
              <a:t>Cloud Availability: Scalable cloud services from top providers enable efficient processing</a:t>
            </a:r>
            <a:endParaRPr/>
          </a:p>
          <a:p>
            <a:pPr indent="0" lvl="0" marL="0" rtl="0" algn="l">
              <a:spcBef>
                <a:spcPts val="0"/>
              </a:spcBef>
              <a:spcAft>
                <a:spcPts val="0"/>
              </a:spcAft>
              <a:buNone/>
            </a:pPr>
            <a:r>
              <a:rPr lang="en"/>
              <a:t>Platform Integration: APIs from major platforms make integration technically feasible</a:t>
            </a:r>
            <a:endParaRPr/>
          </a:p>
          <a:p>
            <a:pPr indent="0" lvl="0" marL="0" rtl="0" algn="l">
              <a:spcBef>
                <a:spcPts val="0"/>
              </a:spcBef>
              <a:spcAft>
                <a:spcPts val="0"/>
              </a:spcAft>
              <a:buNone/>
            </a:pPr>
            <a:r>
              <a:rPr lang="en"/>
              <a:t>AI Research Proximity: Potential university R&amp;D partnerships</a:t>
            </a:r>
            <a:endParaRPr/>
          </a:p>
          <a:p>
            <a:pPr indent="0" lvl="0" marL="0" rtl="0" algn="l">
              <a:spcBef>
                <a:spcPts val="0"/>
              </a:spcBef>
              <a:spcAft>
                <a:spcPts val="0"/>
              </a:spcAft>
              <a:buNone/>
            </a:pPr>
            <a:r>
              <a:rPr lang="en"/>
              <a:t>Established Competitors: Differentiation is needed to stand out from companies like Truepic and Deeptrace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Environmental:</a:t>
            </a:r>
            <a:endParaRPr>
              <a:solidFill>
                <a:schemeClr val="dk1"/>
              </a:solidFill>
            </a:endParaRPr>
          </a:p>
          <a:p>
            <a:pPr indent="0" lvl="0" marL="0" rtl="0" algn="l">
              <a:spcBef>
                <a:spcPts val="0"/>
              </a:spcBef>
              <a:spcAft>
                <a:spcPts val="0"/>
              </a:spcAft>
              <a:buNone/>
            </a:pPr>
            <a:r>
              <a:rPr lang="en">
                <a:solidFill>
                  <a:schemeClr val="dk1"/>
                </a:solidFill>
              </a:rPr>
              <a:t>High Energy Use: Data centers use about 2% of US electricity, raising sustainability issues for AI tools</a:t>
            </a:r>
            <a:endParaRPr>
              <a:solidFill>
                <a:schemeClr val="dk1"/>
              </a:solidFill>
            </a:endParaRPr>
          </a:p>
          <a:p>
            <a:pPr indent="0" lvl="0" marL="0" rtl="0" algn="l">
              <a:spcBef>
                <a:spcPts val="0"/>
              </a:spcBef>
              <a:spcAft>
                <a:spcPts val="0"/>
              </a:spcAft>
              <a:buNone/>
            </a:pPr>
            <a:r>
              <a:rPr lang="en">
                <a:solidFill>
                  <a:schemeClr val="dk1"/>
                </a:solidFill>
              </a:rPr>
              <a:t>Corporate ESG Pressure: Most large companies report on sustainability, expecting greener tech solutions</a:t>
            </a:r>
            <a:endParaRPr>
              <a:solidFill>
                <a:schemeClr val="dk1"/>
              </a:solidFill>
            </a:endParaRPr>
          </a:p>
          <a:p>
            <a:pPr indent="0" lvl="0" marL="0" rtl="0" algn="l">
              <a:spcBef>
                <a:spcPts val="0"/>
              </a:spcBef>
              <a:spcAft>
                <a:spcPts val="0"/>
              </a:spcAft>
              <a:buNone/>
            </a:pPr>
            <a:r>
              <a:rPr lang="en">
                <a:solidFill>
                  <a:schemeClr val="dk1"/>
                </a:solidFill>
              </a:rPr>
              <a:t>Remote Work Trends: Ongoing remote work boosts dependence on digital communication, increasing verification needs</a:t>
            </a:r>
            <a:endParaRPr>
              <a:solidFill>
                <a:schemeClr val="dk1"/>
              </a:solidFill>
            </a:endParaRPr>
          </a:p>
          <a:p>
            <a:pPr indent="0" lvl="0" marL="0" rtl="0" algn="l">
              <a:spcBef>
                <a:spcPts val="0"/>
              </a:spcBef>
              <a:spcAft>
                <a:spcPts val="0"/>
              </a:spcAft>
              <a:buNone/>
            </a:pPr>
            <a:r>
              <a:rPr lang="en">
                <a:solidFill>
                  <a:schemeClr val="dk1"/>
                </a:solidFill>
              </a:rPr>
              <a:t>Tech Industry Goals: Big tech's climate pledges shape expectations for eco-friendly partnerships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Legal:</a:t>
            </a:r>
            <a:endParaRPr/>
          </a:p>
          <a:p>
            <a:pPr indent="0" lvl="0" marL="0" rtl="0" algn="l">
              <a:spcBef>
                <a:spcPts val="0"/>
              </a:spcBef>
              <a:spcAft>
                <a:spcPts val="0"/>
              </a:spcAft>
              <a:buNone/>
            </a:pPr>
            <a:r>
              <a:rPr lang="en"/>
              <a:t>Federal Laws: DEFEND Act requires labeling of synthetic media</a:t>
            </a:r>
            <a:endParaRPr/>
          </a:p>
          <a:p>
            <a:pPr indent="0" lvl="0" marL="0" rtl="0" algn="l">
              <a:spcBef>
                <a:spcPts val="0"/>
              </a:spcBef>
              <a:spcAft>
                <a:spcPts val="0"/>
              </a:spcAft>
              <a:buNone/>
            </a:pPr>
            <a:r>
              <a:rPr lang="en"/>
              <a:t>State Rules: Varying deepfake laws in states affect compliance</a:t>
            </a:r>
            <a:endParaRPr/>
          </a:p>
          <a:p>
            <a:pPr indent="0" lvl="0" marL="0" rtl="0" algn="l">
              <a:spcBef>
                <a:spcPts val="0"/>
              </a:spcBef>
              <a:spcAft>
                <a:spcPts val="0"/>
              </a:spcAft>
              <a:buNone/>
            </a:pPr>
            <a:r>
              <a:rPr lang="en"/>
              <a:t>Section 230 Debate: Possible reforms could change how platforms manage third-party content</a:t>
            </a:r>
            <a:endParaRPr/>
          </a:p>
          <a:p>
            <a:pPr indent="0" lvl="0" marL="0" rtl="0" algn="l">
              <a:spcBef>
                <a:spcPts val="0"/>
              </a:spcBef>
              <a:spcAft>
                <a:spcPts val="0"/>
              </a:spcAft>
              <a:buNone/>
            </a:pPr>
            <a:r>
              <a:rPr lang="en"/>
              <a:t>FTC Oversight: Guidance sets standards for detection tools</a:t>
            </a:r>
            <a:endParaRPr/>
          </a:p>
          <a:p>
            <a:pPr indent="0" lvl="0" marL="0" rtl="0" algn="l">
              <a:spcBef>
                <a:spcPts val="0"/>
              </a:spcBef>
              <a:spcAft>
                <a:spcPts val="0"/>
              </a:spcAft>
              <a:buNone/>
            </a:pPr>
            <a:r>
              <a:rPr lang="en"/>
              <a:t>Legal Liability: Rising legal risks for deepfake creators boost demand for verification</a:t>
            </a:r>
            <a:endParaRPr/>
          </a:p>
          <a:p>
            <a:pPr indent="0" lvl="0" marL="0" rtl="0" algn="l">
              <a:spcBef>
                <a:spcPts val="0"/>
              </a:spcBef>
              <a:spcAft>
                <a:spcPts val="0"/>
              </a:spcAft>
              <a:buNone/>
            </a:pPr>
            <a:r>
              <a:rPr lang="en"/>
              <a:t>IP Protection: Patent laws protect products, difficult to navigate</a:t>
            </a:r>
            <a:endParaRPr/>
          </a:p>
          <a:p>
            <a:pPr indent="0" lvl="0" marL="0" rtl="0" algn="l">
              <a:spcBef>
                <a:spcPts val="0"/>
              </a:spcBef>
              <a:spcAft>
                <a:spcPts val="0"/>
              </a:spcAft>
              <a:buNone/>
            </a:pPr>
            <a:r>
              <a:rPr lang="en"/>
              <a:t>Privacy Compliance: Tools must align with CCPA and other privacy laws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311700" y="-177875"/>
            <a:ext cx="8444800" cy="5656425"/>
          </a:xfrm>
          <a:prstGeom prst="rect">
            <a:avLst/>
          </a:prstGeom>
          <a:noFill/>
          <a:ln>
            <a:noFill/>
          </a:ln>
        </p:spPr>
      </p:pic>
      <p:sp>
        <p:nvSpPr>
          <p:cNvPr id="55" name="Google Shape;55;p13"/>
          <p:cNvSpPr txBox="1"/>
          <p:nvPr>
            <p:ph type="ctrTitle"/>
          </p:nvPr>
        </p:nvSpPr>
        <p:spPr>
          <a:xfrm>
            <a:off x="311700" y="652225"/>
            <a:ext cx="8520600" cy="133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CC0000"/>
                </a:solidFill>
                <a:latin typeface="Times"/>
                <a:ea typeface="Times"/>
                <a:cs typeface="Times"/>
                <a:sym typeface="Times"/>
              </a:rPr>
              <a:t>MythBuster.AI</a:t>
            </a:r>
            <a:endParaRPr>
              <a:solidFill>
                <a:srgbClr val="CC0000"/>
              </a:solidFill>
              <a:latin typeface="Times"/>
              <a:ea typeface="Times"/>
              <a:cs typeface="Times"/>
              <a:sym typeface="Times"/>
            </a:endParaRPr>
          </a:p>
          <a:p>
            <a:pPr indent="0" lvl="0" marL="0" rtl="0" algn="ctr">
              <a:spcBef>
                <a:spcPts val="0"/>
              </a:spcBef>
              <a:spcAft>
                <a:spcPts val="0"/>
              </a:spcAft>
              <a:buNone/>
            </a:pPr>
            <a:r>
              <a:rPr lang="en" sz="1800">
                <a:solidFill>
                  <a:srgbClr val="CC0000"/>
                </a:solidFill>
                <a:latin typeface="Oswald"/>
                <a:ea typeface="Oswald"/>
                <a:cs typeface="Oswald"/>
                <a:sym typeface="Oswald"/>
              </a:rPr>
              <a:t>One click to </a:t>
            </a:r>
            <a:r>
              <a:rPr lang="en" sz="1800">
                <a:solidFill>
                  <a:srgbClr val="CC0000"/>
                </a:solidFill>
                <a:latin typeface="Oswald"/>
                <a:ea typeface="Oswald"/>
                <a:cs typeface="Oswald"/>
                <a:sym typeface="Oswald"/>
              </a:rPr>
              <a:t>certainty</a:t>
            </a:r>
            <a:endParaRPr sz="1800">
              <a:solidFill>
                <a:srgbClr val="CC0000"/>
              </a:solidFill>
              <a:latin typeface="Oswald"/>
              <a:ea typeface="Oswald"/>
              <a:cs typeface="Oswald"/>
              <a:sym typeface="Oswald"/>
            </a:endParaRPr>
          </a:p>
        </p:txBody>
      </p:sp>
      <p:sp>
        <p:nvSpPr>
          <p:cNvPr id="56" name="Google Shape;56;p13"/>
          <p:cNvSpPr txBox="1"/>
          <p:nvPr>
            <p:ph idx="1" type="subTitle"/>
          </p:nvPr>
        </p:nvSpPr>
        <p:spPr>
          <a:xfrm>
            <a:off x="385825" y="2268675"/>
            <a:ext cx="8520600" cy="2586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935">
                <a:solidFill>
                  <a:schemeClr val="dk1"/>
                </a:solidFill>
                <a:latin typeface="Times"/>
                <a:ea typeface="Times"/>
                <a:cs typeface="Times"/>
                <a:sym typeface="Times"/>
              </a:rPr>
              <a:t>Group 1</a:t>
            </a:r>
            <a:endParaRPr b="1" sz="1935">
              <a:solidFill>
                <a:schemeClr val="dk1"/>
              </a:solidFill>
              <a:latin typeface="Times"/>
              <a:ea typeface="Times"/>
              <a:cs typeface="Times"/>
              <a:sym typeface="Times"/>
            </a:endParaRPr>
          </a:p>
          <a:p>
            <a:pPr indent="0" lvl="0" marL="0" rtl="0" algn="ctr">
              <a:spcBef>
                <a:spcPts val="0"/>
              </a:spcBef>
              <a:spcAft>
                <a:spcPts val="0"/>
              </a:spcAft>
              <a:buNone/>
            </a:pPr>
            <a:r>
              <a:t/>
            </a:r>
            <a:endParaRPr b="1" sz="551">
              <a:solidFill>
                <a:schemeClr val="dk1"/>
              </a:solidFill>
              <a:latin typeface="Times"/>
              <a:ea typeface="Times"/>
              <a:cs typeface="Times"/>
              <a:sym typeface="Times"/>
            </a:endParaRPr>
          </a:p>
          <a:p>
            <a:pPr indent="0" lvl="0" marL="0" rtl="0" algn="ctr">
              <a:lnSpc>
                <a:spcPct val="115000"/>
              </a:lnSpc>
              <a:spcBef>
                <a:spcPts val="0"/>
              </a:spcBef>
              <a:spcAft>
                <a:spcPts val="0"/>
              </a:spcAft>
              <a:buNone/>
            </a:pPr>
            <a:r>
              <a:rPr lang="en" sz="1200">
                <a:solidFill>
                  <a:schemeClr val="dk1"/>
                </a:solidFill>
                <a:latin typeface="Times"/>
                <a:ea typeface="Times"/>
                <a:cs typeface="Times"/>
                <a:sym typeface="Times"/>
              </a:rPr>
              <a:t>Hiba Khan</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Trent Blatz</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None/>
            </a:pPr>
            <a:r>
              <a:rPr lang="en" sz="1200">
                <a:solidFill>
                  <a:schemeClr val="dk1"/>
                </a:solidFill>
                <a:latin typeface="Times"/>
                <a:ea typeface="Times"/>
                <a:cs typeface="Times"/>
                <a:sym typeface="Times"/>
              </a:rPr>
              <a:t>Abhishek Dharmendra Rawal</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None/>
            </a:pPr>
            <a:r>
              <a:rPr lang="en" sz="1200">
                <a:solidFill>
                  <a:schemeClr val="dk1"/>
                </a:solidFill>
                <a:latin typeface="Times"/>
                <a:ea typeface="Times"/>
                <a:cs typeface="Times"/>
                <a:sym typeface="Times"/>
              </a:rPr>
              <a:t>Cade Lanzafame</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None/>
            </a:pPr>
            <a:r>
              <a:rPr lang="en" sz="1200">
                <a:solidFill>
                  <a:schemeClr val="dk1"/>
                </a:solidFill>
                <a:latin typeface="Times"/>
                <a:ea typeface="Times"/>
                <a:cs typeface="Times"/>
                <a:sym typeface="Times"/>
              </a:rPr>
              <a:t>Fahad Alhussain</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None/>
            </a:pPr>
            <a:r>
              <a:rPr lang="en" sz="1200">
                <a:solidFill>
                  <a:schemeClr val="dk1"/>
                </a:solidFill>
                <a:latin typeface="Times"/>
                <a:ea typeface="Times"/>
                <a:cs typeface="Times"/>
                <a:sym typeface="Times"/>
              </a:rPr>
              <a:t>Kunal Pingale</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None/>
            </a:pPr>
            <a:r>
              <a:rPr lang="en" sz="1200">
                <a:solidFill>
                  <a:schemeClr val="dk1"/>
                </a:solidFill>
                <a:latin typeface="Times"/>
                <a:ea typeface="Times"/>
                <a:cs typeface="Times"/>
                <a:sym typeface="Times"/>
              </a:rPr>
              <a:t>Shivani Sawant</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MIE 671, Nehal Patel</a:t>
            </a:r>
            <a:endParaRPr sz="1200">
              <a:solidFill>
                <a:schemeClr val="dk1"/>
              </a:solidFill>
              <a:latin typeface="Times"/>
              <a:ea typeface="Times"/>
              <a:cs typeface="Times"/>
              <a:sym typeface="Times"/>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2025</a:t>
            </a:r>
            <a:endParaRPr sz="1200">
              <a:solidFill>
                <a:schemeClr val="dk1"/>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cxnSp>
        <p:nvCxnSpPr>
          <p:cNvPr id="217" name="Google Shape;217;p22"/>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18" name="Google Shape;218;p22"/>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O</a:t>
            </a:r>
            <a:r>
              <a:rPr lang="en" sz="2120">
                <a:solidFill>
                  <a:srgbClr val="CC0000"/>
                </a:solidFill>
                <a:latin typeface="Times"/>
                <a:ea typeface="Times"/>
                <a:cs typeface="Times"/>
                <a:sym typeface="Times"/>
              </a:rPr>
              <a:t>verview</a:t>
            </a:r>
            <a:r>
              <a:rPr lang="en" sz="2120">
                <a:solidFill>
                  <a:srgbClr val="CC0000"/>
                </a:solidFill>
                <a:latin typeface="Times"/>
                <a:ea typeface="Times"/>
                <a:cs typeface="Times"/>
                <a:sym typeface="Times"/>
              </a:rPr>
              <a:t> of Product Life Cycle expectations</a:t>
            </a:r>
            <a:endParaRPr sz="2120">
              <a:solidFill>
                <a:srgbClr val="CC0000"/>
              </a:solidFill>
              <a:latin typeface="Times"/>
              <a:ea typeface="Times"/>
              <a:cs typeface="Times"/>
              <a:sym typeface="Times"/>
            </a:endParaRPr>
          </a:p>
        </p:txBody>
      </p:sp>
      <p:pic>
        <p:nvPicPr>
          <p:cNvPr id="219" name="Google Shape;219;p22"/>
          <p:cNvPicPr preferRelativeResize="0"/>
          <p:nvPr/>
        </p:nvPicPr>
        <p:blipFill>
          <a:blip r:embed="rId3">
            <a:alphaModFix/>
          </a:blip>
          <a:stretch>
            <a:fillRect/>
          </a:stretch>
        </p:blipFill>
        <p:spPr>
          <a:xfrm>
            <a:off x="1148225" y="-2290849"/>
            <a:ext cx="6345824" cy="1841300"/>
          </a:xfrm>
          <a:prstGeom prst="rect">
            <a:avLst/>
          </a:prstGeom>
          <a:noFill/>
          <a:ln>
            <a:noFill/>
          </a:ln>
        </p:spPr>
      </p:pic>
      <p:pic>
        <p:nvPicPr>
          <p:cNvPr id="220" name="Google Shape;220;p22" title="Product Life Cycle Expectations (2).png"/>
          <p:cNvPicPr preferRelativeResize="0"/>
          <p:nvPr/>
        </p:nvPicPr>
        <p:blipFill>
          <a:blip r:embed="rId4">
            <a:alphaModFix/>
          </a:blip>
          <a:stretch>
            <a:fillRect/>
          </a:stretch>
        </p:blipFill>
        <p:spPr>
          <a:xfrm>
            <a:off x="696763" y="789125"/>
            <a:ext cx="7750484" cy="432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2843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Market Assessment: </a:t>
            </a:r>
            <a:r>
              <a:rPr lang="en" sz="2120">
                <a:solidFill>
                  <a:srgbClr val="CC0000"/>
                </a:solidFill>
                <a:latin typeface="Times"/>
                <a:ea typeface="Times"/>
                <a:cs typeface="Times"/>
                <a:sym typeface="Times"/>
              </a:rPr>
              <a:t>Growth Stage</a:t>
            </a:r>
            <a:endParaRPr sz="2120">
              <a:solidFill>
                <a:srgbClr val="CC0000"/>
              </a:solidFill>
              <a:latin typeface="Times"/>
              <a:ea typeface="Times"/>
              <a:cs typeface="Times"/>
              <a:sym typeface="Times"/>
            </a:endParaRPr>
          </a:p>
        </p:txBody>
      </p:sp>
      <p:cxnSp>
        <p:nvCxnSpPr>
          <p:cNvPr id="226" name="Google Shape;226;p23"/>
          <p:cNvCxnSpPr/>
          <p:nvPr/>
        </p:nvCxnSpPr>
        <p:spPr>
          <a:xfrm>
            <a:off x="253401" y="572689"/>
            <a:ext cx="8582400" cy="0"/>
          </a:xfrm>
          <a:prstGeom prst="straightConnector1">
            <a:avLst/>
          </a:prstGeom>
          <a:noFill/>
          <a:ln cap="flat" cmpd="sng" w="19050">
            <a:solidFill>
              <a:schemeClr val="dk1"/>
            </a:solidFill>
            <a:prstDash val="solid"/>
            <a:round/>
            <a:headEnd len="med" w="med" type="none"/>
            <a:tailEnd len="med" w="med" type="none"/>
          </a:ln>
        </p:spPr>
      </p:cxnSp>
      <p:pic>
        <p:nvPicPr>
          <p:cNvPr id="227" name="Google Shape;227;p23"/>
          <p:cNvPicPr preferRelativeResize="0"/>
          <p:nvPr/>
        </p:nvPicPr>
        <p:blipFill rotWithShape="1">
          <a:blip r:embed="rId3">
            <a:alphaModFix/>
          </a:blip>
          <a:srcRect b="0" l="0" r="0" t="1806"/>
          <a:stretch/>
        </p:blipFill>
        <p:spPr>
          <a:xfrm>
            <a:off x="810300" y="1137100"/>
            <a:ext cx="7468601" cy="4052625"/>
          </a:xfrm>
          <a:prstGeom prst="rect">
            <a:avLst/>
          </a:prstGeom>
          <a:noFill/>
          <a:ln>
            <a:noFill/>
          </a:ln>
        </p:spPr>
      </p:pic>
      <p:sp>
        <p:nvSpPr>
          <p:cNvPr id="228" name="Google Shape;228;p23"/>
          <p:cNvSpPr txBox="1"/>
          <p:nvPr/>
        </p:nvSpPr>
        <p:spPr>
          <a:xfrm>
            <a:off x="110950" y="647150"/>
            <a:ext cx="9315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04040"/>
                </a:solidFill>
              </a:rPr>
              <a:t>As more people discover and start using MythBuster.AI, we move into the growth stage</a:t>
            </a:r>
            <a:endParaRPr sz="1100"/>
          </a:p>
        </p:txBody>
      </p:sp>
      <p:sp>
        <p:nvSpPr>
          <p:cNvPr id="229" name="Google Shape;229;p23"/>
          <p:cNvSpPr txBox="1"/>
          <p:nvPr/>
        </p:nvSpPr>
        <p:spPr>
          <a:xfrm>
            <a:off x="2330400" y="4744000"/>
            <a:ext cx="688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04040"/>
                </a:solidFill>
              </a:rPr>
              <a:t>The goal is to get more users, both individuals and companies, to rely on MythBuster.AI.</a:t>
            </a:r>
            <a:endParaRPr b="1"/>
          </a:p>
        </p:txBody>
      </p:sp>
      <p:pic>
        <p:nvPicPr>
          <p:cNvPr id="230" name="Google Shape;230;p23"/>
          <p:cNvPicPr preferRelativeResize="0"/>
          <p:nvPr/>
        </p:nvPicPr>
        <p:blipFill>
          <a:blip r:embed="rId4">
            <a:alphaModFix/>
          </a:blip>
          <a:stretch>
            <a:fillRect/>
          </a:stretch>
        </p:blipFill>
        <p:spPr>
          <a:xfrm>
            <a:off x="810300" y="-1668225"/>
            <a:ext cx="6953250" cy="129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cxnSp>
        <p:nvCxnSpPr>
          <p:cNvPr id="235" name="Google Shape;235;p24"/>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36" name="Google Shape;236;p2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Product Risk Identification </a:t>
            </a:r>
            <a:endParaRPr sz="2120">
              <a:solidFill>
                <a:srgbClr val="CC0000"/>
              </a:solidFill>
              <a:latin typeface="Times"/>
              <a:ea typeface="Times"/>
              <a:cs typeface="Times"/>
              <a:sym typeface="Times"/>
            </a:endParaRPr>
          </a:p>
        </p:txBody>
      </p:sp>
      <p:pic>
        <p:nvPicPr>
          <p:cNvPr id="237" name="Google Shape;237;p24"/>
          <p:cNvPicPr preferRelativeResize="0"/>
          <p:nvPr/>
        </p:nvPicPr>
        <p:blipFill>
          <a:blip r:embed="rId3">
            <a:alphaModFix/>
          </a:blip>
          <a:stretch>
            <a:fillRect/>
          </a:stretch>
        </p:blipFill>
        <p:spPr>
          <a:xfrm>
            <a:off x="1187900" y="-1638987"/>
            <a:ext cx="6991350" cy="1323975"/>
          </a:xfrm>
          <a:prstGeom prst="rect">
            <a:avLst/>
          </a:prstGeom>
          <a:noFill/>
          <a:ln>
            <a:noFill/>
          </a:ln>
        </p:spPr>
      </p:pic>
      <p:pic>
        <p:nvPicPr>
          <p:cNvPr id="238" name="Google Shape;238;p24"/>
          <p:cNvPicPr preferRelativeResize="0"/>
          <p:nvPr/>
        </p:nvPicPr>
        <p:blipFill>
          <a:blip r:embed="rId4">
            <a:alphaModFix/>
          </a:blip>
          <a:stretch>
            <a:fillRect/>
          </a:stretch>
        </p:blipFill>
        <p:spPr>
          <a:xfrm>
            <a:off x="1657750" y="712925"/>
            <a:ext cx="5743874" cy="4430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cxnSp>
        <p:nvCxnSpPr>
          <p:cNvPr id="243" name="Google Shape;243;p25"/>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44" name="Google Shape;244;p25"/>
          <p:cNvSpPr txBox="1"/>
          <p:nvPr>
            <p:ph type="title"/>
          </p:nvPr>
        </p:nvSpPr>
        <p:spPr>
          <a:xfrm>
            <a:off x="311700" y="222175"/>
            <a:ext cx="8520600" cy="543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Lifecycle Phase Risks</a:t>
            </a:r>
            <a:endParaRPr sz="2120">
              <a:solidFill>
                <a:srgbClr val="CC0000"/>
              </a:solidFill>
              <a:latin typeface="Times"/>
              <a:ea typeface="Times"/>
              <a:cs typeface="Times"/>
              <a:sym typeface="Times"/>
            </a:endParaRPr>
          </a:p>
        </p:txBody>
      </p:sp>
      <p:sp>
        <p:nvSpPr>
          <p:cNvPr id="245" name="Google Shape;245;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 Launch</a:t>
            </a:r>
            <a:endParaRPr b="1"/>
          </a:p>
          <a:p>
            <a:pPr indent="-317500" lvl="0" marL="457200" rtl="0" algn="l">
              <a:spcBef>
                <a:spcPts val="1200"/>
              </a:spcBef>
              <a:spcAft>
                <a:spcPts val="0"/>
              </a:spcAft>
              <a:buSzPts val="1400"/>
              <a:buChar char="●"/>
            </a:pPr>
            <a:r>
              <a:rPr lang="en"/>
              <a:t>MVP bugs, delayed API integration</a:t>
            </a:r>
            <a:endParaRPr/>
          </a:p>
          <a:p>
            <a:pPr indent="0" lvl="0" marL="0" rtl="0" algn="l">
              <a:spcBef>
                <a:spcPts val="1200"/>
              </a:spcBef>
              <a:spcAft>
                <a:spcPts val="0"/>
              </a:spcAft>
              <a:buNone/>
            </a:pPr>
            <a:r>
              <a:rPr lang="en"/>
              <a:t>🛡️ </a:t>
            </a:r>
            <a:r>
              <a:rPr b="1" lang="en"/>
              <a:t>Mitigate: </a:t>
            </a:r>
            <a:r>
              <a:rPr lang="en"/>
              <a:t>Beta testing, phased rollout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 Growth</a:t>
            </a:r>
            <a:endParaRPr b="1"/>
          </a:p>
          <a:p>
            <a:pPr indent="-317500" lvl="0" marL="457200" rtl="0" algn="l">
              <a:spcBef>
                <a:spcPts val="1200"/>
              </a:spcBef>
              <a:spcAft>
                <a:spcPts val="0"/>
              </a:spcAft>
              <a:buSzPts val="1400"/>
              <a:buChar char="●"/>
            </a:pPr>
            <a:r>
              <a:rPr lang="en"/>
              <a:t>Tech giant competition, Customer Retention</a:t>
            </a:r>
            <a:endParaRPr/>
          </a:p>
          <a:p>
            <a:pPr indent="0" lvl="0" marL="0" rtl="0" algn="l">
              <a:spcBef>
                <a:spcPts val="1200"/>
              </a:spcBef>
              <a:spcAft>
                <a:spcPts val="1200"/>
              </a:spcAft>
              <a:buNone/>
            </a:pPr>
            <a:r>
              <a:rPr lang="en"/>
              <a:t>🛡️ </a:t>
            </a:r>
            <a:r>
              <a:rPr b="1" lang="en"/>
              <a:t>Mitigate:</a:t>
            </a:r>
            <a:r>
              <a:rPr lang="en"/>
              <a:t> Loyalty programs + feedback-driven updates, rapid AI updates</a:t>
            </a:r>
            <a:endParaRPr/>
          </a:p>
        </p:txBody>
      </p:sp>
      <p:sp>
        <p:nvSpPr>
          <p:cNvPr id="246" name="Google Shape;246;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b="1" lang="en" sz="2500"/>
              <a:t>🏆 Maturity</a:t>
            </a:r>
            <a:endParaRPr b="1" sz="2500"/>
          </a:p>
          <a:p>
            <a:pPr indent="-315912" lvl="0" marL="457200" rtl="0" algn="l">
              <a:spcBef>
                <a:spcPts val="1200"/>
              </a:spcBef>
              <a:spcAft>
                <a:spcPts val="0"/>
              </a:spcAft>
              <a:buSzPct val="100000"/>
              <a:buChar char="●"/>
            </a:pPr>
            <a:r>
              <a:rPr lang="en" sz="2500"/>
              <a:t>Complacency, rising R&amp;D costs</a:t>
            </a:r>
            <a:endParaRPr sz="2500"/>
          </a:p>
          <a:p>
            <a:pPr indent="0" lvl="0" marL="0" rtl="0" algn="l">
              <a:spcBef>
                <a:spcPts val="1200"/>
              </a:spcBef>
              <a:spcAft>
                <a:spcPts val="0"/>
              </a:spcAft>
              <a:buNone/>
            </a:pPr>
            <a:r>
              <a:rPr lang="en" sz="2500"/>
              <a:t>🛡️</a:t>
            </a:r>
            <a:r>
              <a:rPr b="1" lang="en" sz="2500"/>
              <a:t>Mitigate:</a:t>
            </a:r>
            <a:r>
              <a:rPr lang="en" sz="2500"/>
              <a:t> Tiered pricing, reinvestment</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rPr lang="en" sz="2500"/>
              <a:t>🔄</a:t>
            </a:r>
            <a:r>
              <a:rPr b="1" lang="en" sz="2500"/>
              <a:t> Update</a:t>
            </a:r>
            <a:endParaRPr sz="2500"/>
          </a:p>
          <a:p>
            <a:pPr indent="-315912" lvl="0" marL="457200" rtl="0" algn="l">
              <a:spcBef>
                <a:spcPts val="1200"/>
              </a:spcBef>
              <a:spcAft>
                <a:spcPts val="0"/>
              </a:spcAft>
              <a:buSzPct val="100000"/>
              <a:buChar char="●"/>
            </a:pPr>
            <a:r>
              <a:rPr lang="en" sz="2500"/>
              <a:t>Tech obsolescence, user backlash</a:t>
            </a:r>
            <a:endParaRPr sz="2500"/>
          </a:p>
          <a:p>
            <a:pPr indent="0" lvl="0" marL="0" rtl="0" algn="l">
              <a:spcBef>
                <a:spcPts val="1200"/>
              </a:spcBef>
              <a:spcAft>
                <a:spcPts val="0"/>
              </a:spcAft>
              <a:buNone/>
            </a:pPr>
            <a:r>
              <a:rPr lang="en" sz="2500"/>
              <a:t>🛡️</a:t>
            </a:r>
            <a:r>
              <a:rPr b="1" lang="en" sz="2500"/>
              <a:t> Mitigate:</a:t>
            </a:r>
            <a:r>
              <a:rPr lang="en" sz="2500"/>
              <a:t> Modular redesign, user co-design</a:t>
            </a:r>
            <a:endParaRPr sz="2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7" name="Google Shape;247;p25"/>
          <p:cNvPicPr preferRelativeResize="0"/>
          <p:nvPr/>
        </p:nvPicPr>
        <p:blipFill>
          <a:blip r:embed="rId3">
            <a:alphaModFix/>
          </a:blip>
          <a:stretch>
            <a:fillRect/>
          </a:stretch>
        </p:blipFill>
        <p:spPr>
          <a:xfrm>
            <a:off x="986250" y="-2337962"/>
            <a:ext cx="6991350" cy="2085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6"/>
          <p:cNvPicPr preferRelativeResize="0"/>
          <p:nvPr/>
        </p:nvPicPr>
        <p:blipFill rotWithShape="1">
          <a:blip r:embed="rId3">
            <a:alphaModFix/>
          </a:blip>
          <a:srcRect b="0" l="0" r="0" t="13359"/>
          <a:stretch/>
        </p:blipFill>
        <p:spPr>
          <a:xfrm>
            <a:off x="770700" y="798825"/>
            <a:ext cx="7911575" cy="4192274"/>
          </a:xfrm>
          <a:prstGeom prst="rect">
            <a:avLst/>
          </a:prstGeom>
          <a:noFill/>
          <a:ln>
            <a:noFill/>
          </a:ln>
        </p:spPr>
      </p:pic>
      <p:pic>
        <p:nvPicPr>
          <p:cNvPr id="253" name="Google Shape;253;p26"/>
          <p:cNvPicPr preferRelativeResize="0"/>
          <p:nvPr/>
        </p:nvPicPr>
        <p:blipFill>
          <a:blip r:embed="rId4">
            <a:alphaModFix/>
          </a:blip>
          <a:stretch>
            <a:fillRect/>
          </a:stretch>
        </p:blipFill>
        <p:spPr>
          <a:xfrm>
            <a:off x="1230800" y="-1791387"/>
            <a:ext cx="6991350" cy="1323975"/>
          </a:xfrm>
          <a:prstGeom prst="rect">
            <a:avLst/>
          </a:prstGeom>
          <a:noFill/>
          <a:ln>
            <a:noFill/>
          </a:ln>
        </p:spPr>
      </p:pic>
      <p:cxnSp>
        <p:nvCxnSpPr>
          <p:cNvPr id="254" name="Google Shape;254;p26"/>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55" name="Google Shape;255;p2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Cost, Schedule &amp; Performance Mitigation</a:t>
            </a:r>
            <a:endParaRPr sz="2120">
              <a:solidFill>
                <a:srgbClr val="CC0000"/>
              </a:solidFill>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cxnSp>
        <p:nvCxnSpPr>
          <p:cNvPr id="260" name="Google Shape;260;p27"/>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61" name="Google Shape;261;p27"/>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Product Launch Roadmap</a:t>
            </a:r>
            <a:endParaRPr sz="2120">
              <a:solidFill>
                <a:srgbClr val="CC0000"/>
              </a:solidFill>
              <a:latin typeface="Times"/>
              <a:ea typeface="Times"/>
              <a:cs typeface="Times"/>
              <a:sym typeface="Times"/>
            </a:endParaRPr>
          </a:p>
        </p:txBody>
      </p:sp>
      <p:pic>
        <p:nvPicPr>
          <p:cNvPr id="262" name="Google Shape;262;p27"/>
          <p:cNvPicPr preferRelativeResize="0"/>
          <p:nvPr/>
        </p:nvPicPr>
        <p:blipFill>
          <a:blip r:embed="rId3">
            <a:alphaModFix/>
          </a:blip>
          <a:stretch>
            <a:fillRect/>
          </a:stretch>
        </p:blipFill>
        <p:spPr>
          <a:xfrm>
            <a:off x="133900" y="683250"/>
            <a:ext cx="8857827" cy="4813249"/>
          </a:xfrm>
          <a:prstGeom prst="rect">
            <a:avLst/>
          </a:prstGeom>
          <a:noFill/>
          <a:ln>
            <a:noFill/>
          </a:ln>
        </p:spPr>
      </p:pic>
      <p:pic>
        <p:nvPicPr>
          <p:cNvPr id="263" name="Google Shape;263;p27"/>
          <p:cNvPicPr preferRelativeResize="0"/>
          <p:nvPr/>
        </p:nvPicPr>
        <p:blipFill>
          <a:blip r:embed="rId4">
            <a:alphaModFix/>
          </a:blip>
          <a:stretch>
            <a:fillRect/>
          </a:stretch>
        </p:blipFill>
        <p:spPr>
          <a:xfrm>
            <a:off x="1299475" y="-1336937"/>
            <a:ext cx="6953250" cy="1095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0"/>
              </a:spcAft>
              <a:buNone/>
            </a:pPr>
            <a:r>
              <a:t/>
            </a:r>
            <a:endParaRPr sz="1200">
              <a:solidFill>
                <a:schemeClr val="dk1"/>
              </a:solidFill>
              <a:highlight>
                <a:srgbClr val="FFFFFF"/>
              </a:highlight>
            </a:endParaRPr>
          </a:p>
          <a:p>
            <a:pPr indent="0" lvl="0" marL="0" rtl="0" algn="l">
              <a:spcBef>
                <a:spcPts val="1200"/>
              </a:spcBef>
              <a:spcAft>
                <a:spcPts val="1200"/>
              </a:spcAft>
              <a:buNone/>
            </a:pPr>
            <a:r>
              <a:t/>
            </a:r>
            <a:endParaRPr sz="1200">
              <a:solidFill>
                <a:schemeClr val="dk1"/>
              </a:solidFill>
              <a:highlight>
                <a:srgbClr val="FFFFFF"/>
              </a:highlight>
            </a:endParaRPr>
          </a:p>
        </p:txBody>
      </p:sp>
      <p:cxnSp>
        <p:nvCxnSpPr>
          <p:cNvPr id="269" name="Google Shape;269;p28"/>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70" name="Google Shape;270;p28"/>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Product Technology Roadmap</a:t>
            </a:r>
            <a:endParaRPr sz="2120">
              <a:solidFill>
                <a:srgbClr val="CC0000"/>
              </a:solidFill>
              <a:latin typeface="Times"/>
              <a:ea typeface="Times"/>
              <a:cs typeface="Times"/>
              <a:sym typeface="Times"/>
            </a:endParaRPr>
          </a:p>
        </p:txBody>
      </p:sp>
      <p:pic>
        <p:nvPicPr>
          <p:cNvPr id="271" name="Google Shape;271;p28"/>
          <p:cNvPicPr preferRelativeResize="0"/>
          <p:nvPr/>
        </p:nvPicPr>
        <p:blipFill>
          <a:blip r:embed="rId3">
            <a:alphaModFix/>
          </a:blip>
          <a:stretch>
            <a:fillRect/>
          </a:stretch>
        </p:blipFill>
        <p:spPr>
          <a:xfrm>
            <a:off x="1299475" y="-1336937"/>
            <a:ext cx="6953250" cy="1095375"/>
          </a:xfrm>
          <a:prstGeom prst="rect">
            <a:avLst/>
          </a:prstGeom>
          <a:noFill/>
          <a:ln>
            <a:noFill/>
          </a:ln>
        </p:spPr>
      </p:pic>
      <p:pic>
        <p:nvPicPr>
          <p:cNvPr id="272" name="Google Shape;272;p28"/>
          <p:cNvPicPr preferRelativeResize="0"/>
          <p:nvPr/>
        </p:nvPicPr>
        <p:blipFill>
          <a:blip r:embed="rId4">
            <a:alphaModFix/>
          </a:blip>
          <a:stretch>
            <a:fillRect/>
          </a:stretch>
        </p:blipFill>
        <p:spPr>
          <a:xfrm>
            <a:off x="899750" y="779550"/>
            <a:ext cx="7032525" cy="436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9"/>
          <p:cNvPicPr preferRelativeResize="0"/>
          <p:nvPr/>
        </p:nvPicPr>
        <p:blipFill>
          <a:blip r:embed="rId3">
            <a:alphaModFix/>
          </a:blip>
          <a:stretch>
            <a:fillRect/>
          </a:stretch>
        </p:blipFill>
        <p:spPr>
          <a:xfrm>
            <a:off x="1299475" y="-1336937"/>
            <a:ext cx="6953250" cy="1095375"/>
          </a:xfrm>
          <a:prstGeom prst="rect">
            <a:avLst/>
          </a:prstGeom>
          <a:noFill/>
          <a:ln>
            <a:noFill/>
          </a:ln>
        </p:spPr>
      </p:pic>
      <p:pic>
        <p:nvPicPr>
          <p:cNvPr id="278" name="Google Shape;278;p29"/>
          <p:cNvPicPr preferRelativeResize="0"/>
          <p:nvPr/>
        </p:nvPicPr>
        <p:blipFill>
          <a:blip r:embed="rId4">
            <a:alphaModFix/>
          </a:blip>
          <a:stretch>
            <a:fillRect/>
          </a:stretch>
        </p:blipFill>
        <p:spPr>
          <a:xfrm>
            <a:off x="748085" y="52550"/>
            <a:ext cx="7363092" cy="5038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cxnSp>
        <p:nvCxnSpPr>
          <p:cNvPr id="283" name="Google Shape;283;p30"/>
          <p:cNvCxnSpPr/>
          <p:nvPr/>
        </p:nvCxnSpPr>
        <p:spPr>
          <a:xfrm>
            <a:off x="253401" y="530839"/>
            <a:ext cx="8582400" cy="0"/>
          </a:xfrm>
          <a:prstGeom prst="straightConnector1">
            <a:avLst/>
          </a:prstGeom>
          <a:noFill/>
          <a:ln cap="flat" cmpd="sng" w="19050">
            <a:solidFill>
              <a:schemeClr val="dk1"/>
            </a:solidFill>
            <a:prstDash val="solid"/>
            <a:round/>
            <a:headEnd len="med" w="med" type="none"/>
            <a:tailEnd len="med" w="med" type="none"/>
          </a:ln>
        </p:spPr>
      </p:cxnSp>
      <p:sp>
        <p:nvSpPr>
          <p:cNvPr id="284" name="Google Shape;284;p30"/>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Key Stakeholders Matrix</a:t>
            </a:r>
            <a:endParaRPr sz="2120">
              <a:solidFill>
                <a:srgbClr val="CC0000"/>
              </a:solidFill>
              <a:latin typeface="Times"/>
              <a:ea typeface="Times"/>
              <a:cs typeface="Times"/>
              <a:sym typeface="Times"/>
            </a:endParaRPr>
          </a:p>
        </p:txBody>
      </p:sp>
      <p:pic>
        <p:nvPicPr>
          <p:cNvPr id="285" name="Google Shape;285;p30"/>
          <p:cNvPicPr preferRelativeResize="0"/>
          <p:nvPr/>
        </p:nvPicPr>
        <p:blipFill>
          <a:blip r:embed="rId3">
            <a:alphaModFix/>
          </a:blip>
          <a:stretch>
            <a:fillRect/>
          </a:stretch>
        </p:blipFill>
        <p:spPr>
          <a:xfrm>
            <a:off x="1072725" y="-1043250"/>
            <a:ext cx="6943725" cy="838200"/>
          </a:xfrm>
          <a:prstGeom prst="rect">
            <a:avLst/>
          </a:prstGeom>
          <a:noFill/>
          <a:ln>
            <a:noFill/>
          </a:ln>
        </p:spPr>
      </p:pic>
      <p:sp>
        <p:nvSpPr>
          <p:cNvPr id="286" name="Google Shape;286;p30"/>
          <p:cNvSpPr txBox="1"/>
          <p:nvPr/>
        </p:nvSpPr>
        <p:spPr>
          <a:xfrm>
            <a:off x="788675" y="523975"/>
            <a:ext cx="851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HIGH</a:t>
            </a:r>
            <a:endParaRPr sz="1700">
              <a:solidFill>
                <a:schemeClr val="dk1"/>
              </a:solidFill>
            </a:endParaRPr>
          </a:p>
        </p:txBody>
      </p:sp>
      <p:pic>
        <p:nvPicPr>
          <p:cNvPr id="287" name="Google Shape;287;p30"/>
          <p:cNvPicPr preferRelativeResize="0"/>
          <p:nvPr/>
        </p:nvPicPr>
        <p:blipFill>
          <a:blip r:embed="rId4">
            <a:alphaModFix/>
          </a:blip>
          <a:stretch>
            <a:fillRect/>
          </a:stretch>
        </p:blipFill>
        <p:spPr>
          <a:xfrm>
            <a:off x="896075" y="636225"/>
            <a:ext cx="7120375" cy="4507276"/>
          </a:xfrm>
          <a:prstGeom prst="rect">
            <a:avLst/>
          </a:prstGeom>
          <a:noFill/>
          <a:ln>
            <a:noFill/>
          </a:ln>
        </p:spPr>
      </p:pic>
      <p:sp>
        <p:nvSpPr>
          <p:cNvPr id="288" name="Google Shape;288;p30"/>
          <p:cNvSpPr txBox="1"/>
          <p:nvPr/>
        </p:nvSpPr>
        <p:spPr>
          <a:xfrm>
            <a:off x="1075300" y="456875"/>
            <a:ext cx="7974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HIGH</a:t>
            </a:r>
            <a:endParaRPr b="1" sz="1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cxnSp>
        <p:nvCxnSpPr>
          <p:cNvPr id="293" name="Google Shape;293;p31"/>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94" name="Google Shape;294;p31"/>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Market </a:t>
            </a:r>
            <a:r>
              <a:rPr lang="en" sz="2120">
                <a:solidFill>
                  <a:srgbClr val="CC0000"/>
                </a:solidFill>
                <a:latin typeface="Times"/>
                <a:ea typeface="Times"/>
                <a:cs typeface="Times"/>
                <a:sym typeface="Times"/>
              </a:rPr>
              <a:t>Growth &amp; Cash Flow</a:t>
            </a:r>
            <a:endParaRPr sz="2120">
              <a:solidFill>
                <a:srgbClr val="CC0000"/>
              </a:solidFill>
              <a:latin typeface="Times"/>
              <a:ea typeface="Times"/>
              <a:cs typeface="Times"/>
              <a:sym typeface="Times"/>
            </a:endParaRPr>
          </a:p>
        </p:txBody>
      </p:sp>
      <p:pic>
        <p:nvPicPr>
          <p:cNvPr id="295" name="Google Shape;295;p31"/>
          <p:cNvPicPr preferRelativeResize="0"/>
          <p:nvPr/>
        </p:nvPicPr>
        <p:blipFill>
          <a:blip r:embed="rId3">
            <a:alphaModFix/>
          </a:blip>
          <a:stretch>
            <a:fillRect/>
          </a:stretch>
        </p:blipFill>
        <p:spPr>
          <a:xfrm>
            <a:off x="116240" y="1066025"/>
            <a:ext cx="5806185" cy="3621062"/>
          </a:xfrm>
          <a:prstGeom prst="rect">
            <a:avLst/>
          </a:prstGeom>
          <a:noFill/>
          <a:ln cap="flat" cmpd="sng" w="19050">
            <a:solidFill>
              <a:srgbClr val="CC0000"/>
            </a:solidFill>
            <a:prstDash val="solid"/>
            <a:round/>
            <a:headEnd len="sm" w="sm" type="none"/>
            <a:tailEnd len="sm" w="sm" type="none"/>
          </a:ln>
        </p:spPr>
      </p:pic>
      <p:sp>
        <p:nvSpPr>
          <p:cNvPr id="296" name="Google Shape;296;p31"/>
          <p:cNvSpPr/>
          <p:nvPr/>
        </p:nvSpPr>
        <p:spPr>
          <a:xfrm>
            <a:off x="358175" y="856725"/>
            <a:ext cx="331800" cy="10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1"/>
          <p:cNvSpPr/>
          <p:nvPr/>
        </p:nvSpPr>
        <p:spPr>
          <a:xfrm>
            <a:off x="345963" y="2967533"/>
            <a:ext cx="331800" cy="10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8" name="Google Shape;298;p31"/>
          <p:cNvPicPr preferRelativeResize="0"/>
          <p:nvPr/>
        </p:nvPicPr>
        <p:blipFill>
          <a:blip r:embed="rId4">
            <a:alphaModFix/>
          </a:blip>
          <a:stretch>
            <a:fillRect/>
          </a:stretch>
        </p:blipFill>
        <p:spPr>
          <a:xfrm>
            <a:off x="6267225" y="838225"/>
            <a:ext cx="2694300" cy="2147625"/>
          </a:xfrm>
          <a:prstGeom prst="rect">
            <a:avLst/>
          </a:prstGeom>
          <a:noFill/>
          <a:ln cap="flat" cmpd="sng" w="19050">
            <a:solidFill>
              <a:srgbClr val="CC0000"/>
            </a:solidFill>
            <a:prstDash val="solid"/>
            <a:round/>
            <a:headEnd len="sm" w="sm" type="none"/>
            <a:tailEnd len="sm" w="sm" type="none"/>
          </a:ln>
        </p:spPr>
      </p:pic>
      <p:sp>
        <p:nvSpPr>
          <p:cNvPr id="299" name="Google Shape;299;p31"/>
          <p:cNvSpPr/>
          <p:nvPr/>
        </p:nvSpPr>
        <p:spPr>
          <a:xfrm>
            <a:off x="6714525" y="974700"/>
            <a:ext cx="1063800" cy="357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31"/>
          <p:cNvPicPr preferRelativeResize="0"/>
          <p:nvPr/>
        </p:nvPicPr>
        <p:blipFill>
          <a:blip r:embed="rId5">
            <a:alphaModFix/>
          </a:blip>
          <a:stretch>
            <a:fillRect/>
          </a:stretch>
        </p:blipFill>
        <p:spPr>
          <a:xfrm>
            <a:off x="6265839" y="2918475"/>
            <a:ext cx="2710775" cy="2147625"/>
          </a:xfrm>
          <a:prstGeom prst="rect">
            <a:avLst/>
          </a:prstGeom>
          <a:noFill/>
          <a:ln cap="flat" cmpd="sng" w="19050">
            <a:solidFill>
              <a:srgbClr val="CC0000"/>
            </a:solidFill>
            <a:prstDash val="solid"/>
            <a:round/>
            <a:headEnd len="sm" w="sm" type="none"/>
            <a:tailEnd len="sm" w="sm" type="none"/>
          </a:ln>
        </p:spPr>
      </p:pic>
      <p:sp>
        <p:nvSpPr>
          <p:cNvPr id="301" name="Google Shape;301;p31"/>
          <p:cNvSpPr txBox="1"/>
          <p:nvPr/>
        </p:nvSpPr>
        <p:spPr>
          <a:xfrm>
            <a:off x="6177441" y="710412"/>
            <a:ext cx="12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C0000"/>
                </a:solidFill>
              </a:rPr>
              <a:t>GAIN</a:t>
            </a:r>
            <a:endParaRPr b="1" sz="1800">
              <a:solidFill>
                <a:srgbClr val="CC0000"/>
              </a:solidFill>
            </a:endParaRPr>
          </a:p>
        </p:txBody>
      </p:sp>
      <p:sp>
        <p:nvSpPr>
          <p:cNvPr id="302" name="Google Shape;302;p31"/>
          <p:cNvSpPr txBox="1"/>
          <p:nvPr/>
        </p:nvSpPr>
        <p:spPr>
          <a:xfrm>
            <a:off x="6193316" y="2804324"/>
            <a:ext cx="12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C0000"/>
                </a:solidFill>
              </a:rPr>
              <a:t>LOSS</a:t>
            </a:r>
            <a:endParaRPr b="1" sz="1800">
              <a:solidFill>
                <a:srgbClr val="CC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ctr">
              <a:lnSpc>
                <a:spcPct val="115000"/>
              </a:lnSpc>
              <a:spcBef>
                <a:spcPts val="0"/>
              </a:spcBef>
              <a:spcAft>
                <a:spcPts val="0"/>
              </a:spcAft>
              <a:buClr>
                <a:schemeClr val="dk1"/>
              </a:buClr>
              <a:buSzPct val="61111"/>
              <a:buFont typeface="Arial"/>
              <a:buNone/>
            </a:pPr>
            <a:r>
              <a:rPr b="1" lang="en" sz="1800">
                <a:solidFill>
                  <a:srgbClr val="CC0000"/>
                </a:solidFill>
                <a:latin typeface="Times"/>
                <a:ea typeface="Times"/>
                <a:cs typeface="Times"/>
                <a:sym typeface="Times"/>
              </a:rPr>
              <a:t>MythBuster.AI</a:t>
            </a:r>
            <a:r>
              <a:rPr lang="en" sz="1800">
                <a:solidFill>
                  <a:srgbClr val="CC0000"/>
                </a:solidFill>
                <a:latin typeface="Times"/>
                <a:ea typeface="Times"/>
                <a:cs typeface="Times"/>
                <a:sym typeface="Times"/>
              </a:rPr>
              <a:t>: </a:t>
            </a:r>
            <a:r>
              <a:rPr b="1" lang="en" sz="1800">
                <a:solidFill>
                  <a:srgbClr val="CC0000"/>
                </a:solidFill>
                <a:latin typeface="Times"/>
                <a:ea typeface="Times"/>
                <a:cs typeface="Times"/>
                <a:sym typeface="Times"/>
              </a:rPr>
              <a:t>AI-Powered Deepfake Detection – Real-Time Media Authentication</a:t>
            </a:r>
            <a:endParaRPr b="1" sz="1800">
              <a:solidFill>
                <a:srgbClr val="CC0000"/>
              </a:solidFill>
              <a:latin typeface="Times"/>
              <a:ea typeface="Times"/>
              <a:cs typeface="Times"/>
              <a:sym typeface="Times"/>
            </a:endParaRPr>
          </a:p>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1400" u="sng">
                <a:solidFill>
                  <a:schemeClr val="dk1"/>
                </a:solidFill>
                <a:latin typeface="Times"/>
                <a:ea typeface="Times"/>
                <a:cs typeface="Times"/>
                <a:sym typeface="Times"/>
              </a:rPr>
              <a:t>PRODUCT VISION</a:t>
            </a:r>
            <a:endParaRPr b="1" sz="1400" u="sng">
              <a:solidFill>
                <a:schemeClr val="dk1"/>
              </a:solidFill>
              <a:latin typeface="Times"/>
              <a:ea typeface="Times"/>
              <a:cs typeface="Times"/>
              <a:sym typeface="Time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a:p>
            <a:pPr indent="0" lvl="0" marL="0" rtl="0" algn="l">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To establish MythBuster.AI as the global standard for real-time media authentication, ensuring that digital content remains authentic, objective, and trustworthy, thereby combating misinformation and protecting individuals, organizations, and society.</a:t>
            </a:r>
            <a:endParaRPr b="1" sz="1200">
              <a:solidFill>
                <a:schemeClr val="dk1"/>
              </a:solidFill>
              <a:latin typeface="Times"/>
              <a:ea typeface="Times"/>
              <a:cs typeface="Times"/>
              <a:sym typeface="Times"/>
            </a:endParaRPr>
          </a:p>
          <a:p>
            <a:pPr indent="0" lvl="0" marL="0" rtl="0" algn="ctr">
              <a:spcBef>
                <a:spcPts val="0"/>
              </a:spcBef>
              <a:spcAft>
                <a:spcPts val="0"/>
              </a:spcAft>
              <a:buClr>
                <a:schemeClr val="dk1"/>
              </a:buClr>
              <a:buSzPts val="1100"/>
              <a:buFont typeface="Arial"/>
              <a:buNone/>
            </a:pPr>
            <a:r>
              <a:t/>
            </a:r>
            <a:endParaRPr b="1" sz="1200">
              <a:solidFill>
                <a:schemeClr val="dk1"/>
              </a:solidFill>
              <a:latin typeface="Times"/>
              <a:ea typeface="Times"/>
              <a:cs typeface="Times"/>
              <a:sym typeface="Times"/>
            </a:endParaRPr>
          </a:p>
          <a:p>
            <a:pPr indent="0" lvl="0" marL="0" rtl="0" algn="ctr">
              <a:spcBef>
                <a:spcPts val="0"/>
              </a:spcBef>
              <a:spcAft>
                <a:spcPts val="0"/>
              </a:spcAft>
              <a:buClr>
                <a:schemeClr val="dk1"/>
              </a:buClr>
              <a:buSzPts val="1100"/>
              <a:buFont typeface="Arial"/>
              <a:buNone/>
            </a:pPr>
            <a:r>
              <a:t/>
            </a:r>
            <a:endParaRPr b="1" sz="1200">
              <a:solidFill>
                <a:schemeClr val="dk1"/>
              </a:solidFill>
              <a:latin typeface="Times"/>
              <a:ea typeface="Times"/>
              <a:cs typeface="Times"/>
              <a:sym typeface="Times"/>
            </a:endParaRPr>
          </a:p>
          <a:p>
            <a:pPr indent="0" lvl="0" marL="0" rtl="0" algn="ctr">
              <a:spcBef>
                <a:spcPts val="0"/>
              </a:spcBef>
              <a:spcAft>
                <a:spcPts val="0"/>
              </a:spcAft>
              <a:buClr>
                <a:schemeClr val="dk1"/>
              </a:buClr>
              <a:buSzPts val="1100"/>
              <a:buFont typeface="Arial"/>
              <a:buNone/>
            </a:pPr>
            <a:r>
              <a:t/>
            </a:r>
            <a:endParaRPr b="1" sz="1200">
              <a:solidFill>
                <a:schemeClr val="dk1"/>
              </a:solidFill>
              <a:latin typeface="Times"/>
              <a:ea typeface="Times"/>
              <a:cs typeface="Times"/>
              <a:sym typeface="Times"/>
            </a:endParaRPr>
          </a:p>
          <a:p>
            <a:pPr indent="0" lvl="0" marL="0" rtl="0" algn="ctr">
              <a:spcBef>
                <a:spcPts val="0"/>
              </a:spcBef>
              <a:spcAft>
                <a:spcPts val="0"/>
              </a:spcAft>
              <a:buClr>
                <a:schemeClr val="dk1"/>
              </a:buClr>
              <a:buSzPts val="1100"/>
              <a:buFont typeface="Arial"/>
              <a:buNone/>
            </a:pPr>
            <a:r>
              <a:rPr b="1" lang="en" sz="1400" u="sng">
                <a:solidFill>
                  <a:schemeClr val="dk1"/>
                </a:solidFill>
                <a:latin typeface="Times"/>
                <a:ea typeface="Times"/>
                <a:cs typeface="Times"/>
                <a:sym typeface="Times"/>
              </a:rPr>
              <a:t>PRODUCT </a:t>
            </a:r>
            <a:r>
              <a:rPr b="1" lang="en" sz="1400" u="sng">
                <a:solidFill>
                  <a:schemeClr val="dk1"/>
                </a:solidFill>
                <a:latin typeface="Times"/>
                <a:ea typeface="Times"/>
                <a:cs typeface="Times"/>
                <a:sym typeface="Times"/>
              </a:rPr>
              <a:t>MISSION</a:t>
            </a:r>
            <a:endParaRPr b="1" sz="1400" u="sng">
              <a:solidFill>
                <a:schemeClr val="dk1"/>
              </a:solidFill>
              <a:latin typeface="Times"/>
              <a:ea typeface="Times"/>
              <a:cs typeface="Times"/>
              <a:sym typeface="Times"/>
            </a:endParaRPr>
          </a:p>
          <a:p>
            <a:pPr indent="0" lvl="0" marL="0" rtl="0" algn="ctr">
              <a:spcBef>
                <a:spcPts val="0"/>
              </a:spcBef>
              <a:spcAft>
                <a:spcPts val="0"/>
              </a:spcAft>
              <a:buClr>
                <a:schemeClr val="dk1"/>
              </a:buClr>
              <a:buSzPts val="1100"/>
              <a:buFont typeface="Arial"/>
              <a:buNone/>
            </a:pPr>
            <a:r>
              <a:t/>
            </a:r>
            <a:endParaRPr b="1" sz="800">
              <a:solidFill>
                <a:schemeClr val="dk1"/>
              </a:solidFill>
              <a:latin typeface="Times"/>
              <a:ea typeface="Times"/>
              <a:cs typeface="Times"/>
              <a:sym typeface="Times"/>
            </a:endParaRPr>
          </a:p>
          <a:p>
            <a:pPr indent="0" lvl="0" marL="0" rtl="0" algn="l">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MythBuster.AI empowers users with real-time deepfake detection using advanced AI and forensic tools. Designed for journalists, creators, and the public, it verifies videos, images, and audio instantly—stopping misinformation before it spreads.</a:t>
            </a:r>
            <a:endParaRPr sz="1200">
              <a:solidFill>
                <a:schemeClr val="dk1"/>
              </a:solidFill>
              <a:latin typeface="Times"/>
              <a:ea typeface="Times"/>
              <a:cs typeface="Times"/>
              <a:sym typeface="Time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a:p>
            <a:pPr indent="0" lvl="0" marL="0" rtl="0" algn="l">
              <a:spcBef>
                <a:spcPts val="0"/>
              </a:spcBef>
              <a:spcAft>
                <a:spcPts val="1200"/>
              </a:spcAft>
              <a:buNone/>
            </a:pPr>
            <a:r>
              <a:t/>
            </a:r>
            <a:endParaRPr/>
          </a:p>
        </p:txBody>
      </p:sp>
      <p:cxnSp>
        <p:nvCxnSpPr>
          <p:cNvPr id="63" name="Google Shape;63;p14"/>
          <p:cNvCxnSpPr/>
          <p:nvPr/>
        </p:nvCxnSpPr>
        <p:spPr>
          <a:xfrm>
            <a:off x="253401" y="885771"/>
            <a:ext cx="8582400" cy="0"/>
          </a:xfrm>
          <a:prstGeom prst="straightConnector1">
            <a:avLst/>
          </a:prstGeom>
          <a:noFill/>
          <a:ln cap="flat" cmpd="sng" w="19050">
            <a:solidFill>
              <a:schemeClr val="dk1"/>
            </a:solidFill>
            <a:prstDash val="solid"/>
            <a:round/>
            <a:headEnd len="med" w="med" type="none"/>
            <a:tailEnd len="med" w="med" type="none"/>
          </a:ln>
        </p:spPr>
      </p:cxnSp>
      <p:pic>
        <p:nvPicPr>
          <p:cNvPr id="64" name="Google Shape;64;p14"/>
          <p:cNvPicPr preferRelativeResize="0"/>
          <p:nvPr/>
        </p:nvPicPr>
        <p:blipFill>
          <a:blip r:embed="rId3">
            <a:alphaModFix/>
          </a:blip>
          <a:stretch>
            <a:fillRect/>
          </a:stretch>
        </p:blipFill>
        <p:spPr>
          <a:xfrm>
            <a:off x="1431538" y="-1516628"/>
            <a:ext cx="6280925" cy="106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cxnSp>
        <p:nvCxnSpPr>
          <p:cNvPr id="307" name="Google Shape;307;p32"/>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308" name="Google Shape;308;p32"/>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Return on Investment &amp; Financial Viability</a:t>
            </a:r>
            <a:endParaRPr sz="2120">
              <a:solidFill>
                <a:srgbClr val="CC0000"/>
              </a:solidFill>
              <a:latin typeface="Times"/>
              <a:ea typeface="Times"/>
              <a:cs typeface="Times"/>
              <a:sym typeface="Times"/>
            </a:endParaRPr>
          </a:p>
        </p:txBody>
      </p:sp>
      <p:pic>
        <p:nvPicPr>
          <p:cNvPr id="309" name="Google Shape;309;p32"/>
          <p:cNvPicPr preferRelativeResize="0"/>
          <p:nvPr/>
        </p:nvPicPr>
        <p:blipFill>
          <a:blip r:embed="rId3">
            <a:alphaModFix/>
          </a:blip>
          <a:stretch>
            <a:fillRect/>
          </a:stretch>
        </p:blipFill>
        <p:spPr>
          <a:xfrm>
            <a:off x="273472" y="843750"/>
            <a:ext cx="3951050" cy="2464099"/>
          </a:xfrm>
          <a:prstGeom prst="rect">
            <a:avLst/>
          </a:prstGeom>
          <a:noFill/>
          <a:ln cap="flat" cmpd="sng" w="19050">
            <a:solidFill>
              <a:srgbClr val="CC0000"/>
            </a:solidFill>
            <a:prstDash val="solid"/>
            <a:round/>
            <a:headEnd len="sm" w="sm" type="none"/>
            <a:tailEnd len="sm" w="sm" type="none"/>
          </a:ln>
        </p:spPr>
      </p:pic>
      <p:pic>
        <p:nvPicPr>
          <p:cNvPr id="310" name="Google Shape;310;p32"/>
          <p:cNvPicPr preferRelativeResize="0"/>
          <p:nvPr/>
        </p:nvPicPr>
        <p:blipFill>
          <a:blip r:embed="rId4">
            <a:alphaModFix/>
          </a:blip>
          <a:stretch>
            <a:fillRect/>
          </a:stretch>
        </p:blipFill>
        <p:spPr>
          <a:xfrm>
            <a:off x="253400" y="3518500"/>
            <a:ext cx="5888251" cy="1511750"/>
          </a:xfrm>
          <a:prstGeom prst="rect">
            <a:avLst/>
          </a:prstGeom>
          <a:noFill/>
          <a:ln cap="flat" cmpd="sng" w="19050">
            <a:solidFill>
              <a:srgbClr val="CC0000"/>
            </a:solidFill>
            <a:prstDash val="solid"/>
            <a:round/>
            <a:headEnd len="sm" w="sm" type="none"/>
            <a:tailEnd len="sm" w="sm" type="none"/>
          </a:ln>
        </p:spPr>
      </p:pic>
      <p:sp>
        <p:nvSpPr>
          <p:cNvPr id="311" name="Google Shape;311;p32"/>
          <p:cNvSpPr txBox="1"/>
          <p:nvPr/>
        </p:nvSpPr>
        <p:spPr>
          <a:xfrm>
            <a:off x="4502700" y="1034625"/>
            <a:ext cx="4514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Roboto"/>
                <a:ea typeface="Roboto"/>
                <a:cs typeface="Roboto"/>
                <a:sym typeface="Roboto"/>
              </a:rPr>
              <a:t>Subs sale starts Q3 2025 (8 months) (after beta)</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ROI break even on Q3 2026 (193,620 subscriptions)</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(20 months)</a:t>
            </a:r>
            <a:endParaRPr>
              <a:solidFill>
                <a:srgbClr val="434343"/>
              </a:solidFill>
              <a:latin typeface="Roboto"/>
              <a:ea typeface="Roboto"/>
              <a:cs typeface="Roboto"/>
              <a:sym typeface="Roboto"/>
            </a:endParaRPr>
          </a:p>
          <a:p>
            <a:pPr indent="0" lvl="0" marL="0" rtl="0" algn="l">
              <a:spcBef>
                <a:spcPts val="0"/>
              </a:spcBef>
              <a:spcAft>
                <a:spcPts val="0"/>
              </a:spcAft>
              <a:buNone/>
            </a:pPr>
            <a:br>
              <a:rPr lang="en">
                <a:solidFill>
                  <a:srgbClr val="434343"/>
                </a:solidFill>
                <a:latin typeface="Roboto"/>
                <a:ea typeface="Roboto"/>
                <a:cs typeface="Roboto"/>
                <a:sym typeface="Roboto"/>
              </a:rPr>
            </a:br>
            <a:endParaRPr>
              <a:solidFill>
                <a:srgbClr val="434343"/>
              </a:solidFill>
              <a:latin typeface="Roboto"/>
              <a:ea typeface="Roboto"/>
              <a:cs typeface="Roboto"/>
              <a:sym typeface="Roboto"/>
            </a:endParaRPr>
          </a:p>
          <a:p>
            <a:pPr indent="0" lvl="0" marL="0" rtl="0" algn="l">
              <a:spcBef>
                <a:spcPts val="0"/>
              </a:spcBef>
              <a:spcAft>
                <a:spcPts val="0"/>
              </a:spcAft>
              <a:buNone/>
            </a:pPr>
            <a:r>
              <a:rPr lang="en" u="sng">
                <a:solidFill>
                  <a:srgbClr val="434343"/>
                </a:solidFill>
                <a:latin typeface="Roboto"/>
                <a:ea typeface="Roboto"/>
                <a:cs typeface="Roboto"/>
                <a:sym typeface="Roboto"/>
              </a:rPr>
              <a:t>1,057% increase on ROI after 3 years (Q1 2028)</a:t>
            </a:r>
            <a:endParaRPr u="sng">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($8.1m net total gain, @1,184,580 subscriptions)</a:t>
            </a:r>
            <a:endParaRPr>
              <a:solidFill>
                <a:srgbClr val="434343"/>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cxnSp>
        <p:nvCxnSpPr>
          <p:cNvPr id="316" name="Google Shape;316;p33"/>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317" name="Google Shape;317;p33"/>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Product Life Cycle Prediction / Simulation</a:t>
            </a:r>
            <a:endParaRPr sz="2120">
              <a:solidFill>
                <a:srgbClr val="CC0000"/>
              </a:solidFill>
              <a:latin typeface="Times"/>
              <a:ea typeface="Times"/>
              <a:cs typeface="Times"/>
              <a:sym typeface="Times"/>
            </a:endParaRPr>
          </a:p>
        </p:txBody>
      </p:sp>
      <p:pic>
        <p:nvPicPr>
          <p:cNvPr id="318" name="Google Shape;318;p33" title="Product Life Cycle cost outlook (2).png"/>
          <p:cNvPicPr preferRelativeResize="0"/>
          <p:nvPr/>
        </p:nvPicPr>
        <p:blipFill>
          <a:blip r:embed="rId3">
            <a:alphaModFix/>
          </a:blip>
          <a:stretch>
            <a:fillRect/>
          </a:stretch>
        </p:blipFill>
        <p:spPr>
          <a:xfrm>
            <a:off x="541163" y="712925"/>
            <a:ext cx="8006875" cy="4430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cxnSp>
        <p:nvCxnSpPr>
          <p:cNvPr id="323" name="Google Shape;323;p34"/>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324" name="Google Shape;324;p34"/>
          <p:cNvSpPr txBox="1"/>
          <p:nvPr>
            <p:ph idx="1" type="body"/>
          </p:nvPr>
        </p:nvSpPr>
        <p:spPr>
          <a:xfrm>
            <a:off x="207400" y="863550"/>
            <a:ext cx="8936700" cy="403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Keep loyal </a:t>
            </a:r>
            <a:r>
              <a:rPr lang="en"/>
              <a:t>subscribers</a:t>
            </a:r>
            <a:r>
              <a:rPr lang="en"/>
              <a:t> happy &amp; engaged; develop new features &amp; support</a:t>
            </a:r>
            <a:endParaRPr/>
          </a:p>
          <a:p>
            <a:pPr indent="-342900" lvl="0" marL="457200" rtl="0" algn="l">
              <a:spcBef>
                <a:spcPts val="0"/>
              </a:spcBef>
              <a:spcAft>
                <a:spcPts val="0"/>
              </a:spcAft>
              <a:buSzPts val="1800"/>
              <a:buChar char="●"/>
            </a:pPr>
            <a:r>
              <a:rPr lang="en"/>
              <a:t>Retrofit: Decreasing price of subscription </a:t>
            </a:r>
            <a:r>
              <a:rPr lang="en" u="sng"/>
              <a:t>or</a:t>
            </a:r>
            <a:r>
              <a:rPr lang="en"/>
              <a:t> creating cheaper options</a:t>
            </a:r>
            <a:endParaRPr/>
          </a:p>
          <a:p>
            <a:pPr indent="0" lvl="0" marL="0" rtl="0" algn="l">
              <a:spcBef>
                <a:spcPts val="1200"/>
              </a:spcBef>
              <a:spcAft>
                <a:spcPts val="0"/>
              </a:spcAft>
              <a:buNone/>
            </a:pPr>
            <a:r>
              <a:rPr b="1" lang="en"/>
              <a:t>STEPS:</a:t>
            </a:r>
            <a:endParaRPr b="1"/>
          </a:p>
          <a:p>
            <a:pPr indent="-342900" lvl="0" marL="457200" rtl="0" algn="l">
              <a:lnSpc>
                <a:spcPct val="200000"/>
              </a:lnSpc>
              <a:spcBef>
                <a:spcPts val="1200"/>
              </a:spcBef>
              <a:spcAft>
                <a:spcPts val="0"/>
              </a:spcAft>
              <a:buSzPts val="1800"/>
              <a:buAutoNum type="arabicPeriod"/>
            </a:pPr>
            <a:r>
              <a:rPr lang="en"/>
              <a:t>Installed Base Need: Log majority </a:t>
            </a:r>
            <a:r>
              <a:rPr lang="en"/>
              <a:t>demographic of subscribers</a:t>
            </a:r>
            <a:endParaRPr/>
          </a:p>
          <a:p>
            <a:pPr indent="-342900" lvl="0" marL="457200" rtl="0" algn="l">
              <a:lnSpc>
                <a:spcPct val="200000"/>
              </a:lnSpc>
              <a:spcBef>
                <a:spcPts val="0"/>
              </a:spcBef>
              <a:spcAft>
                <a:spcPts val="0"/>
              </a:spcAft>
              <a:buSzPts val="1800"/>
              <a:buAutoNum type="arabicPeriod"/>
            </a:pPr>
            <a:r>
              <a:rPr lang="en"/>
              <a:t>Market Definition: Provide support &amp; </a:t>
            </a:r>
            <a:r>
              <a:rPr lang="en"/>
              <a:t>maintenance</a:t>
            </a:r>
            <a:r>
              <a:rPr lang="en"/>
              <a:t> for this demographic (to retain)</a:t>
            </a:r>
            <a:endParaRPr/>
          </a:p>
          <a:p>
            <a:pPr indent="-342900" lvl="0" marL="457200" rtl="0" algn="l">
              <a:lnSpc>
                <a:spcPct val="200000"/>
              </a:lnSpc>
              <a:spcBef>
                <a:spcPts val="0"/>
              </a:spcBef>
              <a:spcAft>
                <a:spcPts val="0"/>
              </a:spcAft>
              <a:buSzPts val="1800"/>
              <a:buAutoNum type="arabicPeriod"/>
            </a:pPr>
            <a:r>
              <a:rPr lang="en"/>
              <a:t>Customer Definition: Retrofit &amp; taylor support, provide public FAQ (paid users)</a:t>
            </a:r>
            <a:endParaRPr/>
          </a:p>
          <a:p>
            <a:pPr indent="-342900" lvl="0" marL="457200" rtl="0" algn="l">
              <a:lnSpc>
                <a:spcPct val="200000"/>
              </a:lnSpc>
              <a:spcBef>
                <a:spcPts val="0"/>
              </a:spcBef>
              <a:spcAft>
                <a:spcPts val="0"/>
              </a:spcAft>
              <a:buSzPts val="1800"/>
              <a:buAutoNum type="arabicPeriod"/>
            </a:pPr>
            <a:r>
              <a:rPr lang="en"/>
              <a:t>Product Definition: Feature updates &amp; online customer support (paid users)</a:t>
            </a:r>
            <a:endParaRPr/>
          </a:p>
          <a:p>
            <a:pPr indent="-342900" lvl="0" marL="457200" rtl="0" algn="l">
              <a:lnSpc>
                <a:spcPct val="200000"/>
              </a:lnSpc>
              <a:spcBef>
                <a:spcPts val="0"/>
              </a:spcBef>
              <a:spcAft>
                <a:spcPts val="0"/>
              </a:spcAft>
              <a:buSzPts val="1800"/>
              <a:buAutoNum type="arabicPeriod"/>
            </a:pPr>
            <a:r>
              <a:rPr lang="en"/>
              <a:t>System Definition: O</a:t>
            </a:r>
            <a:r>
              <a:rPr lang="en"/>
              <a:t>pen new markets</a:t>
            </a:r>
            <a:r>
              <a:rPr lang="en"/>
              <a:t> &amp; </a:t>
            </a:r>
            <a:r>
              <a:rPr lang="en"/>
              <a:t>support </a:t>
            </a:r>
            <a:r>
              <a:rPr lang="en"/>
              <a:t>loyal subscribed users</a:t>
            </a:r>
            <a:endParaRPr/>
          </a:p>
        </p:txBody>
      </p:sp>
      <p:sp>
        <p:nvSpPr>
          <p:cNvPr id="325" name="Google Shape;325;p3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After Market Strategy (retrofit and expansion)</a:t>
            </a:r>
            <a:endParaRPr sz="2120">
              <a:solidFill>
                <a:srgbClr val="CC0000"/>
              </a:solidFill>
              <a:latin typeface="Times"/>
              <a:ea typeface="Times"/>
              <a:cs typeface="Times"/>
              <a:sym typeface="Times"/>
            </a:endParaRPr>
          </a:p>
        </p:txBody>
      </p:sp>
      <p:pic>
        <p:nvPicPr>
          <p:cNvPr id="326" name="Google Shape;326;p34"/>
          <p:cNvPicPr preferRelativeResize="0"/>
          <p:nvPr/>
        </p:nvPicPr>
        <p:blipFill>
          <a:blip r:embed="rId3">
            <a:alphaModFix/>
          </a:blip>
          <a:stretch>
            <a:fillRect/>
          </a:stretch>
        </p:blipFill>
        <p:spPr>
          <a:xfrm>
            <a:off x="1067975" y="-1000887"/>
            <a:ext cx="6953250" cy="82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311700" y="388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CC0000"/>
                </a:solidFill>
              </a:rPr>
              <a:t>Retrofit </a:t>
            </a:r>
            <a:r>
              <a:rPr lang="en">
                <a:solidFill>
                  <a:srgbClr val="CC0000"/>
                </a:solidFill>
              </a:rPr>
              <a:t>(</a:t>
            </a:r>
            <a:r>
              <a:rPr lang="en">
                <a:solidFill>
                  <a:srgbClr val="CC0000"/>
                </a:solidFill>
              </a:rPr>
              <a:t>Alternate pricing) &amp; effects on ROI</a:t>
            </a:r>
            <a:endParaRPr>
              <a:solidFill>
                <a:srgbClr val="CC0000"/>
              </a:solidFill>
            </a:endParaRPr>
          </a:p>
        </p:txBody>
      </p:sp>
      <p:cxnSp>
        <p:nvCxnSpPr>
          <p:cNvPr id="332" name="Google Shape;332;p35"/>
          <p:cNvCxnSpPr/>
          <p:nvPr/>
        </p:nvCxnSpPr>
        <p:spPr>
          <a:xfrm>
            <a:off x="253401" y="988039"/>
            <a:ext cx="8582400" cy="0"/>
          </a:xfrm>
          <a:prstGeom prst="straightConnector1">
            <a:avLst/>
          </a:prstGeom>
          <a:noFill/>
          <a:ln cap="flat" cmpd="sng" w="19050">
            <a:solidFill>
              <a:schemeClr val="dk1"/>
            </a:solidFill>
            <a:prstDash val="solid"/>
            <a:round/>
            <a:headEnd len="med" w="med" type="none"/>
            <a:tailEnd len="med" w="med" type="none"/>
          </a:ln>
        </p:spPr>
      </p:cxnSp>
      <p:sp>
        <p:nvSpPr>
          <p:cNvPr id="333" name="Google Shape;333;p35"/>
          <p:cNvSpPr txBox="1"/>
          <p:nvPr/>
        </p:nvSpPr>
        <p:spPr>
          <a:xfrm>
            <a:off x="519550" y="1151275"/>
            <a:ext cx="8175600" cy="3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Subscription									</a:t>
            </a:r>
            <a:r>
              <a:rPr lang="en" sz="1800">
                <a:solidFill>
                  <a:schemeClr val="dk2"/>
                </a:solidFill>
                <a:highlight>
                  <a:srgbClr val="FFF2CC"/>
                </a:highlight>
              </a:rPr>
              <a:t>Investment: $700,000</a:t>
            </a:r>
            <a:endParaRPr sz="1800">
              <a:solidFill>
                <a:schemeClr val="dk2"/>
              </a:solidFill>
              <a:highlight>
                <a:srgbClr val="FFF2CC"/>
              </a:highlight>
            </a:endParaRPr>
          </a:p>
          <a:p>
            <a:pPr indent="0" lvl="0" marL="0" rtl="0" algn="l">
              <a:spcBef>
                <a:spcPts val="0"/>
              </a:spcBef>
              <a:spcAft>
                <a:spcPts val="0"/>
              </a:spcAft>
              <a:buNone/>
            </a:pPr>
            <a:r>
              <a:rPr lang="en" sz="1800">
                <a:solidFill>
                  <a:schemeClr val="dk2"/>
                </a:solidFill>
              </a:rPr>
              <a:t>Price $/month		3yr net value $			ROI % increase after 3 years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6.00					3.36m					380.74%</a:t>
            </a:r>
            <a:endParaRPr sz="1800">
              <a:solidFill>
                <a:schemeClr val="dk2"/>
              </a:solidFill>
            </a:endParaRPr>
          </a:p>
          <a:p>
            <a:pPr indent="0" lvl="0" marL="0" rtl="0" algn="l">
              <a:spcBef>
                <a:spcPts val="0"/>
              </a:spcBef>
              <a:spcAft>
                <a:spcPts val="0"/>
              </a:spcAft>
              <a:buNone/>
            </a:pPr>
            <a:r>
              <a:rPr lang="en" sz="1800">
                <a:solidFill>
                  <a:schemeClr val="dk2"/>
                </a:solidFill>
              </a:rPr>
              <a:t>8.00					5.7m					719.19%</a:t>
            </a:r>
            <a:endParaRPr sz="1800">
              <a:solidFill>
                <a:schemeClr val="dk2"/>
              </a:solidFill>
            </a:endParaRPr>
          </a:p>
          <a:p>
            <a:pPr indent="0" lvl="0" marL="0" rtl="0" algn="l">
              <a:spcBef>
                <a:spcPts val="0"/>
              </a:spcBef>
              <a:spcAft>
                <a:spcPts val="0"/>
              </a:spcAft>
              <a:buNone/>
            </a:pPr>
            <a:r>
              <a:rPr b="1" lang="en" sz="1800">
                <a:solidFill>
                  <a:schemeClr val="dk2"/>
                </a:solidFill>
              </a:rPr>
              <a:t>10.00				8.1m					1,057%</a:t>
            </a:r>
            <a:endParaRPr b="1" sz="1800">
              <a:solidFill>
                <a:schemeClr val="dk2"/>
              </a:solidFill>
            </a:endParaRPr>
          </a:p>
          <a:p>
            <a:pPr indent="0" lvl="0" marL="0" rtl="0" algn="l">
              <a:spcBef>
                <a:spcPts val="0"/>
              </a:spcBef>
              <a:spcAft>
                <a:spcPts val="0"/>
              </a:spcAft>
              <a:buNone/>
            </a:pPr>
            <a:r>
              <a:rPr lang="en" sz="1800">
                <a:solidFill>
                  <a:schemeClr val="dk2"/>
                </a:solidFill>
              </a:rPr>
              <a:t>11.00				9.28m					1,227%</a:t>
            </a:r>
            <a:endParaRPr sz="1800">
              <a:solidFill>
                <a:schemeClr val="dk2"/>
              </a:solidFill>
            </a:endParaRPr>
          </a:p>
          <a:p>
            <a:pPr indent="0" lvl="0" marL="0" rtl="0" algn="l">
              <a:spcBef>
                <a:spcPts val="0"/>
              </a:spcBef>
              <a:spcAft>
                <a:spcPts val="0"/>
              </a:spcAft>
              <a:buNone/>
            </a:pPr>
            <a:r>
              <a:rPr lang="en" sz="1800">
                <a:solidFill>
                  <a:schemeClr val="dk2"/>
                </a:solidFill>
              </a:rPr>
              <a:t>12.00				10.47m					1,396%</a:t>
            </a:r>
            <a:endParaRPr sz="1800">
              <a:solidFill>
                <a:schemeClr val="dk2"/>
              </a:solidFill>
            </a:endParaRPr>
          </a:p>
          <a:p>
            <a:pPr indent="0" lvl="0" marL="0" rtl="0" algn="l">
              <a:spcBef>
                <a:spcPts val="0"/>
              </a:spcBef>
              <a:spcAft>
                <a:spcPts val="0"/>
              </a:spcAft>
              <a:buNone/>
            </a:pPr>
            <a:r>
              <a:rPr lang="en" sz="1800">
                <a:solidFill>
                  <a:schemeClr val="dk2"/>
                </a:solidFill>
              </a:rPr>
              <a:t>13.00				11.66m					1,565%</a:t>
            </a:r>
            <a:endParaRPr sz="1800">
              <a:solidFill>
                <a:schemeClr val="dk2"/>
              </a:solidFill>
            </a:endParaRPr>
          </a:p>
          <a:p>
            <a:pPr indent="0" lvl="0" marL="0" rtl="0" algn="l">
              <a:spcBef>
                <a:spcPts val="0"/>
              </a:spcBef>
              <a:spcAft>
                <a:spcPts val="0"/>
              </a:spcAft>
              <a:buNone/>
            </a:pPr>
            <a:r>
              <a:rPr lang="en" sz="1800">
                <a:solidFill>
                  <a:schemeClr val="dk2"/>
                </a:solidFill>
              </a:rPr>
              <a:t>14.00				12.86m					1,734%</a:t>
            </a:r>
            <a:endParaRPr sz="1800">
              <a:solidFill>
                <a:schemeClr val="dk2"/>
              </a:solidFill>
            </a:endParaRPr>
          </a:p>
          <a:p>
            <a:pPr indent="0" lvl="0" marL="0" rtl="0" algn="l">
              <a:spcBef>
                <a:spcPts val="0"/>
              </a:spcBef>
              <a:spcAft>
                <a:spcPts val="0"/>
              </a:spcAft>
              <a:buNone/>
            </a:pPr>
            <a:r>
              <a:rPr lang="en" sz="1800">
                <a:solidFill>
                  <a:schemeClr val="dk2"/>
                </a:solidFill>
              </a:rPr>
              <a:t>15.00				14m						1,903%</a:t>
            </a:r>
            <a:endParaRPr sz="1800">
              <a:solidFill>
                <a:schemeClr val="dk2"/>
              </a:solidFill>
            </a:endParaRPr>
          </a:p>
          <a:p>
            <a:pPr indent="0" lvl="0" marL="0" rtl="0" algn="l">
              <a:spcBef>
                <a:spcPts val="0"/>
              </a:spcBef>
              <a:spcAft>
                <a:spcPts val="0"/>
              </a:spcAft>
              <a:buNone/>
            </a:pPr>
            <a:r>
              <a:rPr lang="en" sz="1800">
                <a:solidFill>
                  <a:schemeClr val="dk2"/>
                </a:solidFill>
              </a:rPr>
              <a:t>17.00				16.3m					2,242%</a:t>
            </a:r>
            <a:endParaRPr sz="1800">
              <a:solidFill>
                <a:schemeClr val="dk2"/>
              </a:solidFill>
            </a:endParaRPr>
          </a:p>
          <a:p>
            <a:pPr indent="0" lvl="0" marL="0" rtl="0" algn="l">
              <a:spcBef>
                <a:spcPts val="0"/>
              </a:spcBef>
              <a:spcAft>
                <a:spcPts val="0"/>
              </a:spcAft>
              <a:buNone/>
            </a:pPr>
            <a:r>
              <a:rPr lang="en" sz="1800">
                <a:solidFill>
                  <a:schemeClr val="dk2"/>
                </a:solidFill>
              </a:rPr>
              <a:t>20.00				19.95m					2,749%</a:t>
            </a:r>
            <a:endParaRPr sz="1800">
              <a:solidFill>
                <a:schemeClr val="dk2"/>
              </a:solidFill>
            </a:endParaRPr>
          </a:p>
        </p:txBody>
      </p:sp>
      <p:cxnSp>
        <p:nvCxnSpPr>
          <p:cNvPr id="334" name="Google Shape;334;p35"/>
          <p:cNvCxnSpPr/>
          <p:nvPr/>
        </p:nvCxnSpPr>
        <p:spPr>
          <a:xfrm>
            <a:off x="405801" y="1902439"/>
            <a:ext cx="8582400" cy="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idx="1" type="body"/>
          </p:nvPr>
        </p:nvSpPr>
        <p:spPr>
          <a:xfrm>
            <a:off x="-1073800" y="4626375"/>
            <a:ext cx="4421700" cy="912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i="1" lang="en" sz="1300">
                <a:solidFill>
                  <a:srgbClr val="CC0000"/>
                </a:solidFill>
                <a:latin typeface="Oswald"/>
                <a:ea typeface="Oswald"/>
                <a:cs typeface="Oswald"/>
                <a:sym typeface="Oswald"/>
              </a:rPr>
              <a:t>“</a:t>
            </a:r>
            <a:r>
              <a:rPr b="1" i="1" lang="en" sz="1300">
                <a:solidFill>
                  <a:srgbClr val="CC0000"/>
                </a:solidFill>
                <a:latin typeface="Oswald"/>
                <a:ea typeface="Oswald"/>
                <a:cs typeface="Oswald"/>
                <a:sym typeface="Oswald"/>
              </a:rPr>
              <a:t>One click to certainty”</a:t>
            </a:r>
            <a:endParaRPr/>
          </a:p>
        </p:txBody>
      </p:sp>
      <p:cxnSp>
        <p:nvCxnSpPr>
          <p:cNvPr id="340" name="Google Shape;340;p36"/>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341" name="Google Shape;341;p3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CONCLUSION</a:t>
            </a:r>
            <a:endParaRPr sz="2120">
              <a:solidFill>
                <a:srgbClr val="CC0000"/>
              </a:solidFill>
              <a:latin typeface="Times"/>
              <a:ea typeface="Times"/>
              <a:cs typeface="Times"/>
              <a:sym typeface="Times"/>
            </a:endParaRPr>
          </a:p>
        </p:txBody>
      </p:sp>
      <p:pic>
        <p:nvPicPr>
          <p:cNvPr id="342" name="Google Shape;342;p36"/>
          <p:cNvPicPr preferRelativeResize="0"/>
          <p:nvPr/>
        </p:nvPicPr>
        <p:blipFill>
          <a:blip r:embed="rId3">
            <a:alphaModFix/>
          </a:blip>
          <a:stretch>
            <a:fillRect/>
          </a:stretch>
        </p:blipFill>
        <p:spPr>
          <a:xfrm>
            <a:off x="662925" y="1240113"/>
            <a:ext cx="4267200" cy="2829402"/>
          </a:xfrm>
          <a:prstGeom prst="rect">
            <a:avLst/>
          </a:prstGeom>
          <a:noFill/>
          <a:ln>
            <a:noFill/>
          </a:ln>
        </p:spPr>
      </p:pic>
      <p:sp>
        <p:nvSpPr>
          <p:cNvPr id="343" name="Google Shape;343;p36"/>
          <p:cNvSpPr txBox="1"/>
          <p:nvPr/>
        </p:nvSpPr>
        <p:spPr>
          <a:xfrm>
            <a:off x="5781000" y="2386200"/>
            <a:ext cx="26556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n" sz="1700">
                <a:solidFill>
                  <a:srgbClr val="CC0000"/>
                </a:solidFill>
                <a:latin typeface="Oswald"/>
                <a:ea typeface="Oswald"/>
                <a:cs typeface="Oswald"/>
                <a:sym typeface="Oswald"/>
              </a:rPr>
              <a:t>T</a:t>
            </a:r>
            <a:r>
              <a:rPr b="1" i="1" lang="en" sz="1700">
                <a:solidFill>
                  <a:srgbClr val="CC0000"/>
                </a:solidFill>
                <a:latin typeface="Oswald"/>
                <a:ea typeface="Oswald"/>
                <a:cs typeface="Oswald"/>
                <a:sym typeface="Oswald"/>
              </a:rPr>
              <a:t>hank you for your attention</a:t>
            </a:r>
            <a:endParaRPr b="1" i="1" sz="1700">
              <a:solidFill>
                <a:srgbClr val="CC0000"/>
              </a:solidFill>
              <a:latin typeface="Oswald"/>
              <a:ea typeface="Oswald"/>
              <a:cs typeface="Oswald"/>
              <a:sym typeface="Oswald"/>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BACKUP SLIDES (if needed)</a:t>
            </a:r>
            <a:endParaRPr/>
          </a:p>
        </p:txBody>
      </p:sp>
      <p:sp>
        <p:nvSpPr>
          <p:cNvPr id="349" name="Google Shape;349;p37"/>
          <p:cNvSpPr txBox="1"/>
          <p:nvPr>
            <p:ph idx="1" type="body"/>
          </p:nvPr>
        </p:nvSpPr>
        <p:spPr>
          <a:xfrm>
            <a:off x="141250" y="7815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detailed ROI</a:t>
            </a:r>
            <a:endParaRPr/>
          </a:p>
          <a:p>
            <a:pPr indent="0" lvl="0" marL="0" rtl="0" algn="l">
              <a:spcBef>
                <a:spcPts val="1200"/>
              </a:spcBef>
              <a:spcAft>
                <a:spcPts val="0"/>
              </a:spcAft>
              <a:buNone/>
            </a:pPr>
            <a:r>
              <a:rPr lang="en"/>
              <a:t>//Cost roadmap</a:t>
            </a:r>
            <a:endParaRPr/>
          </a:p>
          <a:p>
            <a:pPr indent="0" lvl="0" marL="0" rtl="0" algn="l">
              <a:spcBef>
                <a:spcPts val="1200"/>
              </a:spcBef>
              <a:spcAft>
                <a:spcPts val="1200"/>
              </a:spcAft>
              <a:buNone/>
            </a:pPr>
            <a:r>
              <a:rPr lang="en" sz="1400"/>
              <a:t>(</a:t>
            </a:r>
            <a:r>
              <a:rPr lang="en" sz="1400"/>
              <a:t>does not</a:t>
            </a:r>
            <a:r>
              <a:rPr lang="en" sz="1400"/>
              <a:t> include </a:t>
            </a:r>
            <a:r>
              <a:rPr lang="en" sz="1400"/>
              <a:t>year 3</a:t>
            </a:r>
            <a:r>
              <a:rPr lang="en" sz="1400"/>
              <a:t>)</a:t>
            </a:r>
            <a:endParaRPr sz="1400"/>
          </a:p>
        </p:txBody>
      </p:sp>
      <p:cxnSp>
        <p:nvCxnSpPr>
          <p:cNvPr id="350" name="Google Shape;350;p37"/>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pic>
        <p:nvPicPr>
          <p:cNvPr id="351" name="Google Shape;351;p37"/>
          <p:cNvPicPr preferRelativeResize="0"/>
          <p:nvPr/>
        </p:nvPicPr>
        <p:blipFill>
          <a:blip r:embed="rId3">
            <a:alphaModFix/>
          </a:blip>
          <a:stretch>
            <a:fillRect/>
          </a:stretch>
        </p:blipFill>
        <p:spPr>
          <a:xfrm>
            <a:off x="2559425" y="875850"/>
            <a:ext cx="6102424" cy="414403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cxnSp>
        <p:nvCxnSpPr>
          <p:cNvPr id="356" name="Google Shape;356;p38"/>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357" name="Google Shape;357;p38"/>
          <p:cNvSpPr txBox="1"/>
          <p:nvPr>
            <p:ph type="title"/>
          </p:nvPr>
        </p:nvSpPr>
        <p:spPr>
          <a:xfrm>
            <a:off x="311700" y="2186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Product Risks (extra)</a:t>
            </a:r>
            <a:endParaRPr sz="2120">
              <a:solidFill>
                <a:srgbClr val="CC0000"/>
              </a:solidFill>
              <a:latin typeface="Times"/>
              <a:ea typeface="Times"/>
              <a:cs typeface="Times"/>
              <a:sym typeface="Times"/>
            </a:endParaRPr>
          </a:p>
        </p:txBody>
      </p:sp>
      <p:sp>
        <p:nvSpPr>
          <p:cNvPr id="358" name="Google Shape;358;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⚙️Technical</a:t>
            </a:r>
            <a:endParaRPr b="1"/>
          </a:p>
          <a:p>
            <a:pPr indent="-317500" lvl="0" marL="457200" marR="0" rtl="0" algn="l">
              <a:lnSpc>
                <a:spcPct val="95000"/>
              </a:lnSpc>
              <a:spcBef>
                <a:spcPts val="1200"/>
              </a:spcBef>
              <a:spcAft>
                <a:spcPts val="0"/>
              </a:spcAft>
              <a:buSzPts val="1400"/>
              <a:buChar char="●"/>
            </a:pPr>
            <a:r>
              <a:rPr lang="en"/>
              <a:t>False positives/negatives</a:t>
            </a:r>
            <a:endParaRPr/>
          </a:p>
          <a:p>
            <a:pPr indent="-317500" lvl="0" marL="457200" marR="0" rtl="0" algn="l">
              <a:lnSpc>
                <a:spcPct val="95000"/>
              </a:lnSpc>
              <a:spcBef>
                <a:spcPts val="0"/>
              </a:spcBef>
              <a:spcAft>
                <a:spcPts val="0"/>
              </a:spcAft>
              <a:buSzPts val="1400"/>
              <a:buChar char="●"/>
            </a:pPr>
            <a:r>
              <a:rPr lang="en"/>
              <a:t>AI vs. deepfake arms race</a:t>
            </a:r>
            <a:endParaRPr/>
          </a:p>
          <a:p>
            <a:pPr indent="-317500" lvl="0" marL="457200" rtl="0" algn="l">
              <a:lnSpc>
                <a:spcPct val="95000"/>
              </a:lnSpc>
              <a:spcBef>
                <a:spcPts val="0"/>
              </a:spcBef>
              <a:spcAft>
                <a:spcPts val="0"/>
              </a:spcAft>
              <a:buSzPts val="1400"/>
              <a:buChar char="●"/>
            </a:pPr>
            <a:r>
              <a:rPr lang="en"/>
              <a:t>Cloud dependency (AWS/Google)</a:t>
            </a:r>
            <a:endParaRPr/>
          </a:p>
          <a:p>
            <a:pPr indent="0" lvl="0" marL="457200" rtl="0" algn="l">
              <a:lnSpc>
                <a:spcPct val="95000"/>
              </a:lnSpc>
              <a:spcBef>
                <a:spcPts val="0"/>
              </a:spcBef>
              <a:spcAft>
                <a:spcPts val="0"/>
              </a:spcAft>
              <a:buNone/>
            </a:pPr>
            <a:r>
              <a:t/>
            </a:r>
            <a:endParaRPr/>
          </a:p>
          <a:p>
            <a:pPr indent="0" lvl="0" marL="0" rtl="0" algn="l">
              <a:lnSpc>
                <a:spcPct val="95000"/>
              </a:lnSpc>
              <a:spcBef>
                <a:spcPts val="0"/>
              </a:spcBef>
              <a:spcAft>
                <a:spcPts val="0"/>
              </a:spcAft>
              <a:buNone/>
            </a:pPr>
            <a:r>
              <a:rPr lang="en"/>
              <a:t>🛡️ </a:t>
            </a:r>
            <a:r>
              <a:rPr b="1" lang="en"/>
              <a:t>Mitigate:</a:t>
            </a:r>
            <a:r>
              <a:rPr lang="en"/>
              <a:t> Hybrid cloud, rigorous testing, R&amp;D sprints</a:t>
            </a:r>
            <a:endParaRPr/>
          </a:p>
          <a:p>
            <a:pPr indent="0" lvl="0" marL="0" rtl="0" algn="l">
              <a:spcBef>
                <a:spcPts val="1000"/>
              </a:spcBef>
              <a:spcAft>
                <a:spcPts val="0"/>
              </a:spcAft>
              <a:buNone/>
            </a:pPr>
            <a:r>
              <a:rPr b="1" lang="en"/>
              <a:t> 💹Market</a:t>
            </a:r>
            <a:endParaRPr b="1"/>
          </a:p>
          <a:p>
            <a:pPr indent="-317500" lvl="0" marL="457200" marR="0" rtl="0" algn="l">
              <a:lnSpc>
                <a:spcPct val="95000"/>
              </a:lnSpc>
              <a:spcBef>
                <a:spcPts val="1200"/>
              </a:spcBef>
              <a:spcAft>
                <a:spcPts val="0"/>
              </a:spcAft>
              <a:buSzPts val="1400"/>
              <a:buChar char="●"/>
            </a:pPr>
            <a:r>
              <a:rPr lang="en"/>
              <a:t>Competition (Google/Microsoft)</a:t>
            </a:r>
            <a:endParaRPr/>
          </a:p>
          <a:p>
            <a:pPr indent="-317500" lvl="0" marL="457200" marR="0" rtl="0" algn="l">
              <a:lnSpc>
                <a:spcPct val="95000"/>
              </a:lnSpc>
              <a:spcBef>
                <a:spcPts val="0"/>
              </a:spcBef>
              <a:spcAft>
                <a:spcPts val="0"/>
              </a:spcAft>
              <a:buSzPts val="1400"/>
              <a:buChar char="●"/>
            </a:pPr>
            <a:r>
              <a:rPr lang="en"/>
              <a:t>Low user adoption/awareness</a:t>
            </a:r>
            <a:endParaRPr/>
          </a:p>
          <a:p>
            <a:pPr indent="-317500" lvl="0" marL="457200" marR="0" rtl="0" algn="l">
              <a:lnSpc>
                <a:spcPct val="95000"/>
              </a:lnSpc>
              <a:spcBef>
                <a:spcPts val="0"/>
              </a:spcBef>
              <a:spcAft>
                <a:spcPts val="0"/>
              </a:spcAft>
              <a:buSzPts val="1400"/>
              <a:buChar char="●"/>
            </a:pPr>
            <a:r>
              <a:rPr lang="en"/>
              <a:t>Economic downturns</a:t>
            </a:r>
            <a:endParaRPr/>
          </a:p>
          <a:p>
            <a:pPr indent="0" lvl="0" marL="457200" marR="0" rtl="0" algn="l">
              <a:lnSpc>
                <a:spcPct val="95000"/>
              </a:lnSpc>
              <a:spcBef>
                <a:spcPts val="0"/>
              </a:spcBef>
              <a:spcAft>
                <a:spcPts val="0"/>
              </a:spcAft>
              <a:buNone/>
            </a:pPr>
            <a:r>
              <a:t/>
            </a:r>
            <a:endParaRPr/>
          </a:p>
          <a:p>
            <a:pPr indent="0" lvl="0" marL="0" rtl="0" algn="l">
              <a:lnSpc>
                <a:spcPct val="95000"/>
              </a:lnSpc>
              <a:spcBef>
                <a:spcPts val="0"/>
              </a:spcBef>
              <a:spcAft>
                <a:spcPts val="1200"/>
              </a:spcAft>
              <a:buNone/>
            </a:pPr>
            <a:r>
              <a:rPr lang="en"/>
              <a:t>🛡️ </a:t>
            </a:r>
            <a:r>
              <a:rPr b="1" lang="en"/>
              <a:t>Mitigate:</a:t>
            </a:r>
            <a:r>
              <a:rPr lang="en"/>
              <a:t> Freemium tiers, influencer partnerships, B2B contracts</a:t>
            </a:r>
            <a:endParaRPr/>
          </a:p>
        </p:txBody>
      </p:sp>
      <p:sp>
        <p:nvSpPr>
          <p:cNvPr id="359" name="Google Shape;359;p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⚖️Regulatory</a:t>
            </a:r>
            <a:endParaRPr b="1"/>
          </a:p>
          <a:p>
            <a:pPr indent="-317500" lvl="0" marL="457200" rtl="0" algn="l">
              <a:spcBef>
                <a:spcPts val="1200"/>
              </a:spcBef>
              <a:spcAft>
                <a:spcPts val="0"/>
              </a:spcAft>
              <a:buSzPts val="1400"/>
              <a:buChar char="●"/>
            </a:pPr>
            <a:r>
              <a:rPr lang="en"/>
              <a:t>GDPR/CCPA compliance</a:t>
            </a:r>
            <a:endParaRPr/>
          </a:p>
          <a:p>
            <a:pPr indent="-317500" lvl="0" marL="457200" rtl="0" algn="l">
              <a:lnSpc>
                <a:spcPct val="75000"/>
              </a:lnSpc>
              <a:spcBef>
                <a:spcPts val="0"/>
              </a:spcBef>
              <a:spcAft>
                <a:spcPts val="0"/>
              </a:spcAft>
              <a:buSzPts val="1400"/>
              <a:buChar char="●"/>
            </a:pPr>
            <a:r>
              <a:rPr lang="en"/>
              <a:t>Ethical bias accusations</a:t>
            </a:r>
            <a:endParaRPr/>
          </a:p>
          <a:p>
            <a:pPr indent="0" lvl="0" marL="0" rtl="0" algn="l">
              <a:lnSpc>
                <a:spcPct val="95000"/>
              </a:lnSpc>
              <a:spcBef>
                <a:spcPts val="1200"/>
              </a:spcBef>
              <a:spcAft>
                <a:spcPts val="0"/>
              </a:spcAft>
              <a:buNone/>
            </a:pPr>
            <a:r>
              <a:rPr lang="en"/>
              <a:t>🛡️ </a:t>
            </a:r>
            <a:r>
              <a:rPr b="1" lang="en"/>
              <a:t>Mitigate: </a:t>
            </a:r>
            <a:r>
              <a:rPr lang="en"/>
              <a:t>Legal advisory board, transparent AI audits</a:t>
            </a:r>
            <a:endParaRPr/>
          </a:p>
          <a:p>
            <a:pPr indent="0" lvl="0" marL="0" rtl="0" algn="l">
              <a:spcBef>
                <a:spcPts val="1200"/>
              </a:spcBef>
              <a:spcAft>
                <a:spcPts val="0"/>
              </a:spcAft>
              <a:buNone/>
            </a:pPr>
            <a:r>
              <a:rPr b="1" lang="en"/>
              <a:t>📉Reputation</a:t>
            </a:r>
            <a:endParaRPr/>
          </a:p>
          <a:p>
            <a:pPr indent="-317500" lvl="0" marL="457200" rtl="0" algn="l">
              <a:lnSpc>
                <a:spcPct val="95000"/>
              </a:lnSpc>
              <a:spcBef>
                <a:spcPts val="1200"/>
              </a:spcBef>
              <a:spcAft>
                <a:spcPts val="0"/>
              </a:spcAft>
              <a:buSzPts val="1400"/>
              <a:buChar char="●"/>
            </a:pPr>
            <a:r>
              <a:rPr lang="en"/>
              <a:t>High-profile failures (e.g., elections)</a:t>
            </a:r>
            <a:endParaRPr/>
          </a:p>
          <a:p>
            <a:pPr indent="0" lvl="0" marL="0" rtl="0" algn="l">
              <a:lnSpc>
                <a:spcPct val="95000"/>
              </a:lnSpc>
              <a:spcBef>
                <a:spcPts val="1200"/>
              </a:spcBef>
              <a:spcAft>
                <a:spcPts val="1200"/>
              </a:spcAft>
              <a:buNone/>
            </a:pPr>
            <a:r>
              <a:rPr lang="en"/>
              <a:t>🛡️ </a:t>
            </a:r>
            <a:r>
              <a:rPr b="1" lang="en"/>
              <a:t>Mitigate: </a:t>
            </a:r>
            <a:r>
              <a:rPr lang="en"/>
              <a:t>Proactive alerts, accuracy transparency</a:t>
            </a:r>
            <a:endParaRPr/>
          </a:p>
        </p:txBody>
      </p:sp>
      <p:pic>
        <p:nvPicPr>
          <p:cNvPr id="360" name="Google Shape;360;p38"/>
          <p:cNvPicPr preferRelativeResize="0"/>
          <p:nvPr/>
        </p:nvPicPr>
        <p:blipFill>
          <a:blip r:embed="rId3">
            <a:alphaModFix/>
          </a:blip>
          <a:stretch>
            <a:fillRect/>
          </a:stretch>
        </p:blipFill>
        <p:spPr>
          <a:xfrm>
            <a:off x="1230800" y="-1791387"/>
            <a:ext cx="6991350" cy="132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GOALS AND OBJECTIVES</a:t>
            </a:r>
            <a:endParaRPr sz="2120">
              <a:solidFill>
                <a:srgbClr val="CC0000"/>
              </a:solidFill>
              <a:latin typeface="Times"/>
              <a:ea typeface="Times"/>
              <a:cs typeface="Times"/>
              <a:sym typeface="Times"/>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Clr>
                <a:schemeClr val="dk1"/>
              </a:buClr>
              <a:buSzPts val="1100"/>
              <a:buFont typeface="Arial"/>
              <a:buNone/>
            </a:pPr>
            <a:r>
              <a:rPr lang="en" sz="1100">
                <a:solidFill>
                  <a:schemeClr val="dk1"/>
                </a:solidFill>
              </a:rPr>
              <a:t>Our team aims to tackle the growing threats posed by deepfake technology and generative content, including:</a:t>
            </a:r>
            <a:endParaRPr sz="1100">
              <a:solidFill>
                <a:schemeClr val="dk1"/>
              </a:solidFill>
            </a:endParaRPr>
          </a:p>
          <a:p>
            <a:pPr indent="0" lvl="0" marL="0" rtl="0" algn="ctr">
              <a:spcBef>
                <a:spcPts val="1200"/>
              </a:spcBef>
              <a:spcAft>
                <a:spcPts val="0"/>
              </a:spcAft>
              <a:buNone/>
            </a:pPr>
            <a:r>
              <a:t/>
            </a:r>
            <a:endParaRPr sz="1100">
              <a:solidFill>
                <a:schemeClr val="dk1"/>
              </a:solidFill>
            </a:endParaRPr>
          </a:p>
          <a:p>
            <a:pPr indent="0" lvl="0" marL="0" rtl="0" algn="ctr">
              <a:spcBef>
                <a:spcPts val="1200"/>
              </a:spcBef>
              <a:spcAft>
                <a:spcPts val="0"/>
              </a:spcAft>
              <a:buNone/>
            </a:pPr>
            <a:r>
              <a:rPr lang="en" sz="1100">
                <a:solidFill>
                  <a:schemeClr val="dk1"/>
                </a:solidFill>
              </a:rPr>
              <a:t>✔ Misinformation &amp; Fake News </a:t>
            </a:r>
            <a:endParaRPr sz="1100">
              <a:solidFill>
                <a:schemeClr val="dk1"/>
              </a:solidFill>
            </a:endParaRPr>
          </a:p>
          <a:p>
            <a:pPr indent="0" lvl="0" marL="0" rtl="0" algn="ctr">
              <a:spcBef>
                <a:spcPts val="1200"/>
              </a:spcBef>
              <a:spcAft>
                <a:spcPts val="0"/>
              </a:spcAft>
              <a:buNone/>
            </a:pPr>
            <a:r>
              <a:rPr lang="en" sz="1100">
                <a:solidFill>
                  <a:schemeClr val="dk1"/>
                </a:solidFill>
              </a:rPr>
              <a:t>✔ Ensuring Content Authenticity in Political &amp; Religious Discourse</a:t>
            </a:r>
            <a:endParaRPr sz="1100">
              <a:solidFill>
                <a:schemeClr val="dk1"/>
              </a:solidFill>
            </a:endParaRPr>
          </a:p>
          <a:p>
            <a:pPr indent="0" lvl="0" marL="0" rtl="0" algn="ctr">
              <a:spcBef>
                <a:spcPts val="1200"/>
              </a:spcBef>
              <a:spcAft>
                <a:spcPts val="0"/>
              </a:spcAft>
              <a:buNone/>
            </a:pPr>
            <a:r>
              <a:rPr lang="en" sz="1100">
                <a:solidFill>
                  <a:schemeClr val="dk1"/>
                </a:solidFill>
              </a:rPr>
              <a:t>✔ Preventing the Spread of Misleading Information by Content Creators</a:t>
            </a:r>
            <a:endParaRPr sz="1100">
              <a:solidFill>
                <a:schemeClr val="dk1"/>
              </a:solidFill>
            </a:endParaRPr>
          </a:p>
          <a:p>
            <a:pPr indent="0" lvl="0" marL="0" rtl="0" algn="ctr">
              <a:spcBef>
                <a:spcPts val="1200"/>
              </a:spcBef>
              <a:spcAft>
                <a:spcPts val="0"/>
              </a:spcAft>
              <a:buNone/>
            </a:pPr>
            <a:r>
              <a:rPr lang="en" sz="1100">
                <a:solidFill>
                  <a:schemeClr val="dk1"/>
                </a:solidFill>
              </a:rPr>
              <a:t>✔ Reputation Damage</a:t>
            </a:r>
            <a:endParaRPr sz="1100">
              <a:solidFill>
                <a:schemeClr val="dk1"/>
              </a:solidFill>
            </a:endParaRPr>
          </a:p>
          <a:p>
            <a:pPr indent="0" lvl="0" marL="0" rtl="0" algn="ctr">
              <a:spcBef>
                <a:spcPts val="1200"/>
              </a:spcBef>
              <a:spcAft>
                <a:spcPts val="0"/>
              </a:spcAft>
              <a:buNone/>
            </a:pPr>
            <a:r>
              <a:rPr lang="en" sz="1100">
                <a:solidFill>
                  <a:schemeClr val="dk1"/>
                </a:solidFill>
              </a:rPr>
              <a:t>✔ Fraud &amp; Security Threats</a:t>
            </a:r>
            <a:endParaRPr sz="1100">
              <a:solidFill>
                <a:schemeClr val="dk1"/>
              </a:solidFill>
            </a:endParaRPr>
          </a:p>
          <a:p>
            <a:pPr indent="0" lvl="0" marL="0" rtl="0" algn="ctr">
              <a:spcBef>
                <a:spcPts val="1200"/>
              </a:spcBef>
              <a:spcAft>
                <a:spcPts val="1200"/>
              </a:spcAft>
              <a:buNone/>
            </a:pPr>
            <a:r>
              <a:rPr lang="en" sz="1100">
                <a:solidFill>
                  <a:schemeClr val="dk1"/>
                </a:solidFill>
              </a:rPr>
              <a:t>✔ Lack of Real-Time Verification</a:t>
            </a:r>
            <a:endParaRPr/>
          </a:p>
        </p:txBody>
      </p:sp>
      <p:cxnSp>
        <p:nvCxnSpPr>
          <p:cNvPr id="71" name="Google Shape;71;p15"/>
          <p:cNvCxnSpPr/>
          <p:nvPr/>
        </p:nvCxnSpPr>
        <p:spPr>
          <a:xfrm>
            <a:off x="253401" y="885771"/>
            <a:ext cx="8582400" cy="0"/>
          </a:xfrm>
          <a:prstGeom prst="straightConnector1">
            <a:avLst/>
          </a:prstGeom>
          <a:noFill/>
          <a:ln cap="flat" cmpd="sng" w="19050">
            <a:solidFill>
              <a:schemeClr val="dk1"/>
            </a:solidFill>
            <a:prstDash val="solid"/>
            <a:round/>
            <a:headEnd len="med" w="med" type="none"/>
            <a:tailEnd len="med" w="med" type="none"/>
          </a:ln>
        </p:spPr>
      </p:cxnSp>
      <p:pic>
        <p:nvPicPr>
          <p:cNvPr id="72" name="Google Shape;72;p15"/>
          <p:cNvPicPr preferRelativeResize="0"/>
          <p:nvPr/>
        </p:nvPicPr>
        <p:blipFill>
          <a:blip r:embed="rId3">
            <a:alphaModFix/>
          </a:blip>
          <a:stretch>
            <a:fillRect/>
          </a:stretch>
        </p:blipFill>
        <p:spPr>
          <a:xfrm>
            <a:off x="1431538" y="-1516628"/>
            <a:ext cx="6280925" cy="1064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 calcmode="lin" valueType="num">
                                      <p:cBhvr additive="base">
                                        <p:cTn dur="1000"/>
                                        <p:tgtEl>
                                          <p:spTgt spid="7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 calcmode="lin" valueType="num">
                                      <p:cBhvr additive="base">
                                        <p:cTn dur="1000"/>
                                        <p:tgtEl>
                                          <p:spTgt spid="7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anim calcmode="lin" valueType="num">
                                      <p:cBhvr additive="base">
                                        <p:cTn dur="1000"/>
                                        <p:tgtEl>
                                          <p:spTgt spid="7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anim calcmode="lin" valueType="num">
                                      <p:cBhvr additive="base">
                                        <p:cTn dur="1000"/>
                                        <p:tgtEl>
                                          <p:spTgt spid="7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anim calcmode="lin" valueType="num">
                                      <p:cBhvr additive="base">
                                        <p:cTn dur="1000"/>
                                        <p:tgtEl>
                                          <p:spTgt spid="7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5" st="5"/>
                                            </p:txEl>
                                          </p:spTgt>
                                        </p:tgtEl>
                                        <p:attrNameLst>
                                          <p:attrName>style.visibility</p:attrName>
                                        </p:attrNameLst>
                                      </p:cBhvr>
                                      <p:to>
                                        <p:strVal val="visible"/>
                                      </p:to>
                                    </p:set>
                                    <p:anim calcmode="lin" valueType="num">
                                      <p:cBhvr additive="base">
                                        <p:cTn dur="1000"/>
                                        <p:tgtEl>
                                          <p:spTgt spid="7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6" st="6"/>
                                            </p:txEl>
                                          </p:spTgt>
                                        </p:tgtEl>
                                        <p:attrNameLst>
                                          <p:attrName>style.visibility</p:attrName>
                                        </p:attrNameLst>
                                      </p:cBhvr>
                                      <p:to>
                                        <p:strVal val="visible"/>
                                      </p:to>
                                    </p:set>
                                    <p:anim calcmode="lin" valueType="num">
                                      <p:cBhvr additive="base">
                                        <p:cTn dur="1000"/>
                                        <p:tgtEl>
                                          <p:spTgt spid="7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7" st="7"/>
                                            </p:txEl>
                                          </p:spTgt>
                                        </p:tgtEl>
                                        <p:attrNameLst>
                                          <p:attrName>style.visibility</p:attrName>
                                        </p:attrNameLst>
                                      </p:cBhvr>
                                      <p:to>
                                        <p:strVal val="visible"/>
                                      </p:to>
                                    </p:set>
                                    <p:anim calcmode="lin" valueType="num">
                                      <p:cBhvr additive="base">
                                        <p:cTn dur="1000"/>
                                        <p:tgtEl>
                                          <p:spTgt spid="7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200">
              <a:solidFill>
                <a:schemeClr val="dk1"/>
              </a:solidFill>
              <a:highlight>
                <a:schemeClr val="accent6"/>
              </a:highlight>
            </a:endParaRPr>
          </a:p>
          <a:p>
            <a:pPr indent="0" lvl="0" marL="0" rtl="0" algn="l">
              <a:spcBef>
                <a:spcPts val="5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PROBLEM STATEMENT &amp; OPPORTUNITY (current vs future state)</a:t>
            </a:r>
            <a:endParaRPr sz="2120">
              <a:solidFill>
                <a:srgbClr val="CC0000"/>
              </a:solidFill>
              <a:latin typeface="Times"/>
              <a:ea typeface="Times"/>
              <a:cs typeface="Times"/>
              <a:sym typeface="Times"/>
            </a:endParaRPr>
          </a:p>
        </p:txBody>
      </p:sp>
      <p:cxnSp>
        <p:nvCxnSpPr>
          <p:cNvPr id="79" name="Google Shape;79;p16"/>
          <p:cNvCxnSpPr/>
          <p:nvPr/>
        </p:nvCxnSpPr>
        <p:spPr>
          <a:xfrm>
            <a:off x="253401" y="885771"/>
            <a:ext cx="8582400" cy="0"/>
          </a:xfrm>
          <a:prstGeom prst="straightConnector1">
            <a:avLst/>
          </a:prstGeom>
          <a:noFill/>
          <a:ln cap="flat" cmpd="sng" w="19050">
            <a:solidFill>
              <a:schemeClr val="dk1"/>
            </a:solidFill>
            <a:prstDash val="solid"/>
            <a:round/>
            <a:headEnd len="med" w="med" type="none"/>
            <a:tailEnd len="med" w="med" type="none"/>
          </a:ln>
        </p:spPr>
      </p:cxnSp>
      <p:pic>
        <p:nvPicPr>
          <p:cNvPr id="80" name="Google Shape;80;p16"/>
          <p:cNvPicPr preferRelativeResize="0"/>
          <p:nvPr/>
        </p:nvPicPr>
        <p:blipFill>
          <a:blip r:embed="rId3">
            <a:alphaModFix/>
          </a:blip>
          <a:stretch>
            <a:fillRect/>
          </a:stretch>
        </p:blipFill>
        <p:spPr>
          <a:xfrm>
            <a:off x="1104688" y="-1643801"/>
            <a:ext cx="6879825" cy="1258225"/>
          </a:xfrm>
          <a:prstGeom prst="rect">
            <a:avLst/>
          </a:prstGeom>
          <a:noFill/>
          <a:ln>
            <a:noFill/>
          </a:ln>
        </p:spPr>
      </p:pic>
      <p:graphicFrame>
        <p:nvGraphicFramePr>
          <p:cNvPr id="81" name="Google Shape;81;p16"/>
          <p:cNvGraphicFramePr/>
          <p:nvPr/>
        </p:nvGraphicFramePr>
        <p:xfrm>
          <a:off x="925100" y="1266600"/>
          <a:ext cx="3000000" cy="3000000"/>
        </p:xfrm>
        <a:graphic>
          <a:graphicData uri="http://schemas.openxmlformats.org/drawingml/2006/table">
            <a:tbl>
              <a:tblPr>
                <a:noFill/>
                <a:tableStyleId>{C3574B65-D26A-4EA3-BF77-4D076AAE3B7F}</a:tableStyleId>
              </a:tblPr>
              <a:tblGrid>
                <a:gridCol w="3619500"/>
                <a:gridCol w="3619500"/>
              </a:tblGrid>
              <a:tr h="401125">
                <a:tc>
                  <a:txBody>
                    <a:bodyPr/>
                    <a:lstStyle/>
                    <a:p>
                      <a:pPr indent="0" lvl="0" marL="0" rtl="0" algn="ctr">
                        <a:spcBef>
                          <a:spcPts val="0"/>
                        </a:spcBef>
                        <a:spcAft>
                          <a:spcPts val="0"/>
                        </a:spcAft>
                        <a:buNone/>
                      </a:pPr>
                      <a:r>
                        <a:rPr lang="en" sz="1200">
                          <a:latin typeface="Times"/>
                          <a:ea typeface="Times"/>
                          <a:cs typeface="Times"/>
                          <a:sym typeface="Times"/>
                        </a:rPr>
                        <a:t>CURRENT REALITY</a:t>
                      </a:r>
                      <a:endParaRPr sz="1200">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en" sz="1200">
                          <a:latin typeface="Times"/>
                          <a:ea typeface="Times"/>
                          <a:cs typeface="Times"/>
                          <a:sym typeface="Times"/>
                        </a:rPr>
                        <a:t>WITH MythBuster.AI</a:t>
                      </a:r>
                      <a:endParaRPr sz="1200">
                        <a:latin typeface="Times"/>
                        <a:ea typeface="Times"/>
                        <a:cs typeface="Times"/>
                        <a:sym typeface="Times"/>
                      </a:endParaRPr>
                    </a:p>
                  </a:txBody>
                  <a:tcPr marT="91425" marB="91425" marR="91425" marL="91425"/>
                </a:tc>
              </a:tr>
              <a:tr h="833150">
                <a:tc>
                  <a:txBody>
                    <a:bodyPr/>
                    <a:lstStyle/>
                    <a:p>
                      <a:pPr indent="0" lvl="0" marL="0" rtl="0" algn="l">
                        <a:spcBef>
                          <a:spcPts val="0"/>
                        </a:spcBef>
                        <a:spcAft>
                          <a:spcPts val="0"/>
                        </a:spcAft>
                        <a:buNone/>
                      </a:pPr>
                      <a:r>
                        <a:rPr i="1" lang="en" sz="1200">
                          <a:solidFill>
                            <a:schemeClr val="dk1"/>
                          </a:solidFill>
                          <a:latin typeface="Times"/>
                          <a:ea typeface="Times"/>
                          <a:cs typeface="Times"/>
                          <a:sym typeface="Times"/>
                        </a:rPr>
                        <a:t>Deepfakes &amp; AI-generated content</a:t>
                      </a:r>
                      <a:r>
                        <a:rPr lang="en" sz="1200">
                          <a:solidFill>
                            <a:schemeClr val="dk1"/>
                          </a:solidFill>
                          <a:latin typeface="Times"/>
                          <a:ea typeface="Times"/>
                          <a:cs typeface="Times"/>
                          <a:sym typeface="Times"/>
                        </a:rPr>
                        <a:t> are increasingly indistinguishable from real media.</a:t>
                      </a:r>
                      <a:endParaRPr sz="1200">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1200">
                          <a:latin typeface="Times"/>
                          <a:ea typeface="Times"/>
                          <a:cs typeface="Times"/>
                          <a:sym typeface="Times"/>
                        </a:rPr>
                        <a:t>Real-time detection of manipulated videos, images, and audio using AI-powered forensic tools.</a:t>
                      </a:r>
                      <a:endParaRPr sz="1200">
                        <a:latin typeface="Times"/>
                        <a:ea typeface="Times"/>
                        <a:cs typeface="Times"/>
                        <a:sym typeface="Times"/>
                      </a:endParaRPr>
                    </a:p>
                  </a:txBody>
                  <a:tcPr marT="91425" marB="91425" marR="91425" marL="91425"/>
                </a:tc>
              </a:tr>
              <a:tr h="617125">
                <a:tc>
                  <a:txBody>
                    <a:bodyPr/>
                    <a:lstStyle/>
                    <a:p>
                      <a:pPr indent="0" lvl="0" marL="0" rtl="0" algn="l">
                        <a:spcBef>
                          <a:spcPts val="0"/>
                        </a:spcBef>
                        <a:spcAft>
                          <a:spcPts val="0"/>
                        </a:spcAft>
                        <a:buNone/>
                      </a:pPr>
                      <a:r>
                        <a:rPr i="1" lang="en" sz="1200">
                          <a:solidFill>
                            <a:schemeClr val="dk1"/>
                          </a:solidFill>
                          <a:latin typeface="Times"/>
                          <a:ea typeface="Times"/>
                          <a:cs typeface="Times"/>
                          <a:sym typeface="Times"/>
                        </a:rPr>
                        <a:t>Misinformation, political propaganda,</a:t>
                      </a:r>
                      <a:r>
                        <a:rPr lang="en" sz="1200">
                          <a:solidFill>
                            <a:schemeClr val="dk1"/>
                          </a:solidFill>
                          <a:latin typeface="Times"/>
                          <a:ea typeface="Times"/>
                          <a:cs typeface="Times"/>
                          <a:sym typeface="Times"/>
                        </a:rPr>
                        <a:t> and fake news spread rapidly on social platforms.</a:t>
                      </a:r>
                      <a:endParaRPr i="1" sz="1200">
                        <a:solidFill>
                          <a:schemeClr val="dk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1200">
                          <a:latin typeface="Times"/>
                          <a:ea typeface="Times"/>
                          <a:cs typeface="Times"/>
                          <a:sym typeface="Times"/>
                        </a:rPr>
                        <a:t>Authentic, verified content helps reduce manipulation and rebuild public trust.</a:t>
                      </a:r>
                      <a:endParaRPr sz="1200">
                        <a:latin typeface="Times"/>
                        <a:ea typeface="Times"/>
                        <a:cs typeface="Times"/>
                        <a:sym typeface="Times"/>
                      </a:endParaRPr>
                    </a:p>
                  </a:txBody>
                  <a:tcPr marT="91425" marB="91425" marR="91425" marL="91425"/>
                </a:tc>
              </a:tr>
              <a:tr h="617125">
                <a:tc>
                  <a:txBody>
                    <a:bodyPr/>
                    <a:lstStyle/>
                    <a:p>
                      <a:pPr indent="0" lvl="0" marL="0" rtl="0" algn="l">
                        <a:spcBef>
                          <a:spcPts val="0"/>
                        </a:spcBef>
                        <a:spcAft>
                          <a:spcPts val="0"/>
                        </a:spcAft>
                        <a:buNone/>
                      </a:pPr>
                      <a:r>
                        <a:rPr i="1" lang="en" sz="1200">
                          <a:solidFill>
                            <a:schemeClr val="dk1"/>
                          </a:solidFill>
                          <a:latin typeface="Times"/>
                          <a:ea typeface="Times"/>
                          <a:cs typeface="Times"/>
                          <a:sym typeface="Times"/>
                        </a:rPr>
                        <a:t>No easy, accessible solution</a:t>
                      </a:r>
                      <a:r>
                        <a:rPr lang="en" sz="1200">
                          <a:solidFill>
                            <a:schemeClr val="dk1"/>
                          </a:solidFill>
                          <a:latin typeface="Times"/>
                          <a:ea typeface="Times"/>
                          <a:cs typeface="Times"/>
                          <a:sym typeface="Times"/>
                        </a:rPr>
                        <a:t> exists to verify content—especially in real time.</a:t>
                      </a:r>
                      <a:endParaRPr i="1" sz="1200">
                        <a:solidFill>
                          <a:schemeClr val="dk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1200">
                          <a:latin typeface="Times"/>
                          <a:ea typeface="Times"/>
                          <a:cs typeface="Times"/>
                          <a:sym typeface="Times"/>
                        </a:rPr>
                        <a:t>One-click verification for journalists, fact-checkers, governments, and the public</a:t>
                      </a:r>
                      <a:endParaRPr sz="1200">
                        <a:latin typeface="Times"/>
                        <a:ea typeface="Times"/>
                        <a:cs typeface="Times"/>
                        <a:sym typeface="Times"/>
                      </a:endParaRPr>
                    </a:p>
                  </a:txBody>
                  <a:tcPr marT="91425" marB="91425" marR="91425" marL="91425"/>
                </a:tc>
              </a:tr>
              <a:tr h="833150">
                <a:tc>
                  <a:txBody>
                    <a:bodyPr/>
                    <a:lstStyle/>
                    <a:p>
                      <a:pPr indent="0" lvl="0" marL="0" rtl="0" algn="l">
                        <a:spcBef>
                          <a:spcPts val="0"/>
                        </a:spcBef>
                        <a:spcAft>
                          <a:spcPts val="0"/>
                        </a:spcAft>
                        <a:buNone/>
                      </a:pPr>
                      <a:r>
                        <a:rPr i="1" lang="en" sz="1200">
                          <a:solidFill>
                            <a:schemeClr val="dk1"/>
                          </a:solidFill>
                          <a:latin typeface="Times"/>
                          <a:ea typeface="Times"/>
                          <a:cs typeface="Times"/>
                          <a:sym typeface="Times"/>
                        </a:rPr>
                        <a:t>Public confusion and reputational damage caused by manipulated content.</a:t>
                      </a:r>
                      <a:endParaRPr i="1" sz="1200">
                        <a:solidFill>
                          <a:schemeClr val="dk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1200">
                          <a:latin typeface="Times"/>
                          <a:ea typeface="Times"/>
                          <a:cs typeface="Times"/>
                          <a:sym typeface="Times"/>
                        </a:rPr>
                        <a:t> Transparency and trust restored in the digital ecosystem with clear source references and accuracy indicators.</a:t>
                      </a:r>
                      <a:endParaRPr sz="1200">
                        <a:latin typeface="Times"/>
                        <a:ea typeface="Times"/>
                        <a:cs typeface="Times"/>
                        <a:sym typeface="Times"/>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7" name="Google Shape;87;p17"/>
          <p:cNvPicPr preferRelativeResize="0"/>
          <p:nvPr/>
        </p:nvPicPr>
        <p:blipFill>
          <a:blip r:embed="rId3">
            <a:alphaModFix/>
          </a:blip>
          <a:stretch>
            <a:fillRect/>
          </a:stretch>
        </p:blipFill>
        <p:spPr>
          <a:xfrm>
            <a:off x="311700" y="1069779"/>
            <a:ext cx="3871776" cy="3871776"/>
          </a:xfrm>
          <a:prstGeom prst="rect">
            <a:avLst/>
          </a:prstGeom>
          <a:noFill/>
          <a:ln cap="flat" cmpd="sng" w="28575">
            <a:solidFill>
              <a:srgbClr val="CC0000"/>
            </a:solidFill>
            <a:prstDash val="solid"/>
            <a:round/>
            <a:headEnd len="sm" w="sm" type="none"/>
            <a:tailEnd len="sm" w="sm" type="none"/>
          </a:ln>
        </p:spPr>
      </p:pic>
      <p:pic>
        <p:nvPicPr>
          <p:cNvPr id="88" name="Google Shape;88;p17"/>
          <p:cNvPicPr preferRelativeResize="0"/>
          <p:nvPr/>
        </p:nvPicPr>
        <p:blipFill>
          <a:blip r:embed="rId4">
            <a:alphaModFix/>
          </a:blip>
          <a:stretch>
            <a:fillRect/>
          </a:stretch>
        </p:blipFill>
        <p:spPr>
          <a:xfrm>
            <a:off x="1104688" y="-1643801"/>
            <a:ext cx="6879825" cy="1258225"/>
          </a:xfrm>
          <a:prstGeom prst="rect">
            <a:avLst/>
          </a:prstGeom>
          <a:noFill/>
          <a:ln>
            <a:noFill/>
          </a:ln>
        </p:spPr>
      </p:pic>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THE TECH </a:t>
            </a:r>
            <a:r>
              <a:rPr lang="en" sz="2120">
                <a:solidFill>
                  <a:srgbClr val="CC0000"/>
                </a:solidFill>
                <a:latin typeface="Times"/>
                <a:ea typeface="Times"/>
                <a:cs typeface="Times"/>
                <a:sym typeface="Times"/>
              </a:rPr>
              <a:t>AND DEMO</a:t>
            </a:r>
            <a:endParaRPr sz="2120">
              <a:solidFill>
                <a:srgbClr val="CC0000"/>
              </a:solidFill>
              <a:latin typeface="Times"/>
              <a:ea typeface="Times"/>
              <a:cs typeface="Times"/>
              <a:sym typeface="Times"/>
            </a:endParaRPr>
          </a:p>
        </p:txBody>
      </p:sp>
      <p:cxnSp>
        <p:nvCxnSpPr>
          <p:cNvPr id="90" name="Google Shape;90;p17"/>
          <p:cNvCxnSpPr/>
          <p:nvPr/>
        </p:nvCxnSpPr>
        <p:spPr>
          <a:xfrm>
            <a:off x="253401" y="885771"/>
            <a:ext cx="8582400" cy="0"/>
          </a:xfrm>
          <a:prstGeom prst="straightConnector1">
            <a:avLst/>
          </a:prstGeom>
          <a:noFill/>
          <a:ln cap="flat" cmpd="sng" w="19050">
            <a:solidFill>
              <a:schemeClr val="dk1"/>
            </a:solidFill>
            <a:prstDash val="solid"/>
            <a:round/>
            <a:headEnd len="med" w="med" type="none"/>
            <a:tailEnd len="med" w="med" type="none"/>
          </a:ln>
        </p:spPr>
      </p:cxnSp>
      <p:sp>
        <p:nvSpPr>
          <p:cNvPr id="91" name="Google Shape;91;p17"/>
          <p:cNvSpPr txBox="1"/>
          <p:nvPr/>
        </p:nvSpPr>
        <p:spPr>
          <a:xfrm>
            <a:off x="4362725" y="1069775"/>
            <a:ext cx="4391100" cy="3191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a:buChar char="●"/>
            </a:pPr>
            <a:r>
              <a:rPr lang="en">
                <a:solidFill>
                  <a:schemeClr val="dk1"/>
                </a:solidFill>
                <a:latin typeface="Times"/>
                <a:ea typeface="Times"/>
                <a:cs typeface="Times"/>
                <a:sym typeface="Times"/>
              </a:rPr>
              <a:t>APIs are purchased from verified local and national media houses (e.g., The New York Times, AP, local weather services).</a:t>
            </a:r>
            <a:endParaRPr>
              <a:solidFill>
                <a:schemeClr val="dk1"/>
              </a:solidFill>
              <a:latin typeface="Times"/>
              <a:ea typeface="Times"/>
              <a:cs typeface="Times"/>
              <a:sym typeface="Times"/>
            </a:endParaRPr>
          </a:p>
          <a:p>
            <a:pPr indent="-317500" lvl="0" marL="457200" rtl="0" algn="l">
              <a:spcBef>
                <a:spcPts val="400"/>
              </a:spcBef>
              <a:spcAft>
                <a:spcPts val="0"/>
              </a:spcAft>
              <a:buClr>
                <a:schemeClr val="dk1"/>
              </a:buClr>
              <a:buSzPts val="1400"/>
              <a:buFont typeface="Times"/>
              <a:buChar char="●"/>
            </a:pPr>
            <a:r>
              <a:rPr lang="en">
                <a:solidFill>
                  <a:schemeClr val="dk1"/>
                </a:solidFill>
                <a:latin typeface="Times"/>
                <a:ea typeface="Times"/>
                <a:cs typeface="Times"/>
                <a:sym typeface="Times"/>
              </a:rPr>
              <a:t>The API instantly pulls data relevant to the user's query or highlighted statement (e.g., weather records, political facts).</a:t>
            </a:r>
            <a:endParaRPr>
              <a:solidFill>
                <a:schemeClr val="dk1"/>
              </a:solidFill>
              <a:latin typeface="Times"/>
              <a:ea typeface="Times"/>
              <a:cs typeface="Times"/>
              <a:sym typeface="Times"/>
            </a:endParaRPr>
          </a:p>
          <a:p>
            <a:pPr indent="-317500" lvl="0" marL="457200" rtl="0" algn="l">
              <a:spcBef>
                <a:spcPts val="400"/>
              </a:spcBef>
              <a:spcAft>
                <a:spcPts val="0"/>
              </a:spcAft>
              <a:buClr>
                <a:schemeClr val="dk1"/>
              </a:buClr>
              <a:buSzPts val="1400"/>
              <a:buChar char="●"/>
            </a:pPr>
            <a:r>
              <a:rPr lang="en">
                <a:solidFill>
                  <a:schemeClr val="dk1"/>
                </a:solidFill>
                <a:latin typeface="Times"/>
                <a:ea typeface="Times"/>
                <a:cs typeface="Times"/>
                <a:sym typeface="Times"/>
              </a:rPr>
              <a:t>Statements are matched against trusted sources to determine accuracy: True, False, or Opinion</a:t>
            </a:r>
            <a:endParaRPr>
              <a:solidFill>
                <a:schemeClr val="dk1"/>
              </a:solidFill>
              <a:latin typeface="Times"/>
              <a:ea typeface="Times"/>
              <a:cs typeface="Times"/>
              <a:sym typeface="Times"/>
            </a:endParaRPr>
          </a:p>
          <a:p>
            <a:pPr indent="-317500" lvl="0" marL="457200" rtl="0" algn="l">
              <a:spcBef>
                <a:spcPts val="400"/>
              </a:spcBef>
              <a:spcAft>
                <a:spcPts val="0"/>
              </a:spcAft>
              <a:buClr>
                <a:schemeClr val="dk1"/>
              </a:buClr>
              <a:buSzPts val="1400"/>
              <a:buFont typeface="Times"/>
              <a:buChar char="●"/>
            </a:pPr>
            <a:r>
              <a:rPr lang="en">
                <a:solidFill>
                  <a:schemeClr val="dk1"/>
                </a:solidFill>
                <a:latin typeface="Times"/>
                <a:ea typeface="Times"/>
                <a:cs typeface="Times"/>
                <a:sym typeface="Times"/>
              </a:rPr>
              <a:t>Multiple APIs allow expansion from regional (e.g., New York, Washington) to national and global coverage.</a:t>
            </a:r>
            <a:endParaRPr>
              <a:solidFill>
                <a:schemeClr val="dk1"/>
              </a:solidFill>
              <a:latin typeface="Times"/>
              <a:ea typeface="Times"/>
              <a:cs typeface="Times"/>
              <a:sym typeface="Times"/>
            </a:endParaRPr>
          </a:p>
          <a:p>
            <a:pPr indent="-317500" lvl="0" marL="457200" rtl="0" algn="l">
              <a:spcBef>
                <a:spcPts val="400"/>
              </a:spcBef>
              <a:spcAft>
                <a:spcPts val="400"/>
              </a:spcAft>
              <a:buClr>
                <a:schemeClr val="dk1"/>
              </a:buClr>
              <a:buSzPts val="1400"/>
              <a:buFont typeface="Times"/>
              <a:buChar char="●"/>
            </a:pPr>
            <a:r>
              <a:rPr lang="en">
                <a:solidFill>
                  <a:schemeClr val="dk1"/>
                </a:solidFill>
                <a:latin typeface="Times"/>
                <a:ea typeface="Times"/>
                <a:cs typeface="Times"/>
                <a:sym typeface="Times"/>
              </a:rPr>
              <a:t>The product auto-detects content type and activates the relevant API without manual input.</a:t>
            </a:r>
            <a:endParaRPr>
              <a:solidFill>
                <a:schemeClr val="dk1"/>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cxnSp>
        <p:nvCxnSpPr>
          <p:cNvPr id="96" name="Google Shape;96;p18"/>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97" name="Google Shape;97;p18"/>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Key Business Requirements</a:t>
            </a:r>
            <a:endParaRPr sz="2120">
              <a:solidFill>
                <a:srgbClr val="CC0000"/>
              </a:solidFill>
              <a:latin typeface="Times"/>
              <a:ea typeface="Times"/>
              <a:cs typeface="Times"/>
              <a:sym typeface="Times"/>
            </a:endParaRPr>
          </a:p>
        </p:txBody>
      </p:sp>
      <p:pic>
        <p:nvPicPr>
          <p:cNvPr id="98" name="Google Shape;98;p18"/>
          <p:cNvPicPr preferRelativeResize="0"/>
          <p:nvPr/>
        </p:nvPicPr>
        <p:blipFill>
          <a:blip r:embed="rId3">
            <a:alphaModFix/>
          </a:blip>
          <a:stretch>
            <a:fillRect/>
          </a:stretch>
        </p:blipFill>
        <p:spPr>
          <a:xfrm>
            <a:off x="1133813" y="-1764850"/>
            <a:ext cx="6953250" cy="1352550"/>
          </a:xfrm>
          <a:prstGeom prst="rect">
            <a:avLst/>
          </a:prstGeom>
          <a:noFill/>
          <a:ln>
            <a:noFill/>
          </a:ln>
        </p:spPr>
      </p:pic>
      <p:pic>
        <p:nvPicPr>
          <p:cNvPr id="99" name="Google Shape;99;p18"/>
          <p:cNvPicPr preferRelativeResize="0"/>
          <p:nvPr/>
        </p:nvPicPr>
        <p:blipFill>
          <a:blip r:embed="rId4">
            <a:alphaModFix/>
          </a:blip>
          <a:stretch>
            <a:fillRect/>
          </a:stretch>
        </p:blipFill>
        <p:spPr>
          <a:xfrm>
            <a:off x="2320850" y="712925"/>
            <a:ext cx="4390799" cy="443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19"/>
          <p:cNvGrpSpPr/>
          <p:nvPr/>
        </p:nvGrpSpPr>
        <p:grpSpPr>
          <a:xfrm>
            <a:off x="955300" y="712925"/>
            <a:ext cx="6812575" cy="4430575"/>
            <a:chOff x="2248550" y="445025"/>
            <a:chExt cx="6812575" cy="4430575"/>
          </a:xfrm>
        </p:grpSpPr>
        <p:pic>
          <p:nvPicPr>
            <p:cNvPr id="105" name="Google Shape;105;p19"/>
            <p:cNvPicPr preferRelativeResize="0"/>
            <p:nvPr/>
          </p:nvPicPr>
          <p:blipFill rotWithShape="1">
            <a:blip r:embed="rId3">
              <a:alphaModFix/>
            </a:blip>
            <a:srcRect b="9639" l="6677" r="7271" t="9217"/>
            <a:stretch/>
          </p:blipFill>
          <p:spPr>
            <a:xfrm>
              <a:off x="2248550" y="445025"/>
              <a:ext cx="6750781" cy="4430575"/>
            </a:xfrm>
            <a:prstGeom prst="rect">
              <a:avLst/>
            </a:prstGeom>
            <a:noFill/>
            <a:ln>
              <a:noFill/>
            </a:ln>
          </p:spPr>
        </p:pic>
        <p:sp>
          <p:nvSpPr>
            <p:cNvPr id="106" name="Google Shape;106;p19"/>
            <p:cNvSpPr txBox="1"/>
            <p:nvPr/>
          </p:nvSpPr>
          <p:spPr>
            <a:xfrm>
              <a:off x="2248550" y="956750"/>
              <a:ext cx="3221100" cy="1273800"/>
            </a:xfrm>
            <a:prstGeom prst="rect">
              <a:avLst/>
            </a:prstGeom>
            <a:noFill/>
            <a:ln>
              <a:noFill/>
            </a:ln>
          </p:spPr>
          <p:txBody>
            <a:bodyPr anchorCtr="0" anchor="t" bIns="91425" lIns="91425" spcFirstLastPara="1" rIns="91425" wrap="square" tIns="91425">
              <a:normAutofit/>
            </a:bodyPr>
            <a:lstStyle/>
            <a:p>
              <a:pPr indent="-298450" lvl="0" marL="457200" rtl="0" algn="l">
                <a:spcBef>
                  <a:spcPts val="0"/>
                </a:spcBef>
                <a:spcAft>
                  <a:spcPts val="0"/>
                </a:spcAft>
                <a:buClr>
                  <a:schemeClr val="dk2"/>
                </a:buClr>
                <a:buSzPts val="1100"/>
                <a:buChar char="●"/>
              </a:pPr>
              <a:r>
                <a:rPr lang="en" sz="1100">
                  <a:solidFill>
                    <a:schemeClr val="dk2"/>
                  </a:solidFill>
                </a:rPr>
                <a:t>Comprehensive Media verification</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Real-time authentication</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Diverse Target Audience</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Clear Value Proposition</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Emphasis on User Experience</a:t>
              </a:r>
              <a:endParaRPr sz="1100">
                <a:solidFill>
                  <a:schemeClr val="dk2"/>
                </a:solidFill>
              </a:endParaRPr>
            </a:p>
          </p:txBody>
        </p:sp>
        <p:sp>
          <p:nvSpPr>
            <p:cNvPr id="107" name="Google Shape;107;p19"/>
            <p:cNvSpPr txBox="1"/>
            <p:nvPr/>
          </p:nvSpPr>
          <p:spPr>
            <a:xfrm>
              <a:off x="6558825" y="956750"/>
              <a:ext cx="2502300" cy="1273800"/>
            </a:xfrm>
            <a:prstGeom prst="rect">
              <a:avLst/>
            </a:prstGeom>
            <a:noFill/>
            <a:ln>
              <a:noFill/>
            </a:ln>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chemeClr val="dk2"/>
                </a:buClr>
                <a:buSzPct val="100000"/>
                <a:buChar char="●"/>
              </a:pPr>
              <a:r>
                <a:rPr lang="en" sz="1800">
                  <a:solidFill>
                    <a:schemeClr val="dk2"/>
                  </a:solidFill>
                </a:rPr>
                <a:t>Unproven</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Market Education</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Accuracy – Continual improvements needed to reach near-perfect detection</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Resource Limitations</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Technical Complexity</a:t>
              </a:r>
              <a:endParaRPr sz="1800">
                <a:solidFill>
                  <a:schemeClr val="dk2"/>
                </a:solidFill>
              </a:endParaRPr>
            </a:p>
          </p:txBody>
        </p:sp>
        <p:sp>
          <p:nvSpPr>
            <p:cNvPr id="108" name="Google Shape;108;p19"/>
            <p:cNvSpPr txBox="1"/>
            <p:nvPr/>
          </p:nvSpPr>
          <p:spPr>
            <a:xfrm>
              <a:off x="2248550" y="3280925"/>
              <a:ext cx="2856900" cy="1501800"/>
            </a:xfrm>
            <a:prstGeom prst="rect">
              <a:avLst/>
            </a:prstGeom>
            <a:noFill/>
            <a:ln>
              <a:noFill/>
            </a:ln>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chemeClr val="dk2"/>
                </a:buClr>
                <a:buSzPct val="100000"/>
                <a:buChar char="●"/>
              </a:pPr>
              <a:r>
                <a:rPr lang="en" sz="1800">
                  <a:solidFill>
                    <a:schemeClr val="dk2"/>
                  </a:solidFill>
                </a:rPr>
                <a:t>High Demand to spot fake news and videos.</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Competitors lack in accessibility, or user experience, which MythBuster.AI can improve.</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Develop superior detection across all media </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Serve diverse market segments</a:t>
              </a:r>
              <a:endParaRPr sz="1800">
                <a:solidFill>
                  <a:schemeClr val="dk2"/>
                </a:solidFill>
              </a:endParaRPr>
            </a:p>
          </p:txBody>
        </p:sp>
        <p:sp>
          <p:nvSpPr>
            <p:cNvPr id="109" name="Google Shape;109;p19"/>
            <p:cNvSpPr txBox="1"/>
            <p:nvPr/>
          </p:nvSpPr>
          <p:spPr>
            <a:xfrm>
              <a:off x="6094125" y="3238775"/>
              <a:ext cx="2967000" cy="1422300"/>
            </a:xfrm>
            <a:prstGeom prst="rect">
              <a:avLst/>
            </a:prstGeom>
            <a:noFill/>
            <a:ln>
              <a:noFill/>
            </a:ln>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chemeClr val="dk2"/>
                </a:buClr>
                <a:buSzPct val="100000"/>
                <a:buChar char="●"/>
              </a:pPr>
              <a:r>
                <a:rPr lang="en" sz="1800">
                  <a:solidFill>
                    <a:schemeClr val="dk2"/>
                  </a:solidFill>
                </a:rPr>
                <a:t>Rapid </a:t>
              </a:r>
              <a:r>
                <a:rPr lang="en" sz="1800">
                  <a:solidFill>
                    <a:schemeClr val="dk2"/>
                  </a:solidFill>
                </a:rPr>
                <a:t>Deep-Fake</a:t>
              </a:r>
              <a:r>
                <a:rPr lang="en" sz="1800">
                  <a:solidFill>
                    <a:schemeClr val="dk2"/>
                  </a:solidFill>
                </a:rPr>
                <a:t> industry evolution</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Established Competitors</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Users may doubt product effectiveness.</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Evolving laws may impact development</a:t>
              </a:r>
              <a:endParaRPr sz="1800">
                <a:solidFill>
                  <a:schemeClr val="dk2"/>
                </a:solidFill>
              </a:endParaRPr>
            </a:p>
            <a:p>
              <a:pPr indent="-300037" lvl="0" marL="457200" rtl="0" algn="l">
                <a:spcBef>
                  <a:spcPts val="0"/>
                </a:spcBef>
                <a:spcAft>
                  <a:spcPts val="0"/>
                </a:spcAft>
                <a:buClr>
                  <a:schemeClr val="dk2"/>
                </a:buClr>
                <a:buSzPct val="100000"/>
                <a:buChar char="●"/>
              </a:pPr>
              <a:r>
                <a:rPr lang="en" sz="1800">
                  <a:solidFill>
                    <a:schemeClr val="dk2"/>
                  </a:solidFill>
                </a:rPr>
                <a:t>Misuse of MythBuster.AI could improve DeepFake creation.</a:t>
              </a:r>
              <a:endParaRPr sz="1800">
                <a:solidFill>
                  <a:schemeClr val="dk2"/>
                </a:solidFill>
              </a:endParaRPr>
            </a:p>
          </p:txBody>
        </p:sp>
      </p:grpSp>
      <p:cxnSp>
        <p:nvCxnSpPr>
          <p:cNvPr id="110" name="Google Shape;110;p19"/>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111" name="Google Shape;111;p19"/>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Market Strategy </a:t>
            </a:r>
            <a:r>
              <a:rPr lang="en" sz="2120">
                <a:solidFill>
                  <a:srgbClr val="CC0000"/>
                </a:solidFill>
                <a:latin typeface="Times"/>
                <a:ea typeface="Times"/>
                <a:cs typeface="Times"/>
                <a:sym typeface="Times"/>
              </a:rPr>
              <a:t>&amp; </a:t>
            </a:r>
            <a:r>
              <a:rPr lang="en" sz="2120">
                <a:solidFill>
                  <a:srgbClr val="CC0000"/>
                </a:solidFill>
                <a:latin typeface="Times"/>
                <a:ea typeface="Times"/>
                <a:cs typeface="Times"/>
                <a:sym typeface="Times"/>
              </a:rPr>
              <a:t>Planning</a:t>
            </a:r>
            <a:r>
              <a:rPr lang="en" sz="2120">
                <a:solidFill>
                  <a:srgbClr val="CC0000"/>
                </a:solidFill>
                <a:latin typeface="Times"/>
                <a:ea typeface="Times"/>
                <a:cs typeface="Times"/>
                <a:sym typeface="Times"/>
              </a:rPr>
              <a:t>: SWOT Analysis</a:t>
            </a:r>
            <a:endParaRPr sz="2120">
              <a:solidFill>
                <a:srgbClr val="CC0000"/>
              </a:solidFill>
              <a:latin typeface="Times"/>
              <a:ea typeface="Times"/>
              <a:cs typeface="Times"/>
              <a:sym typeface="Times"/>
            </a:endParaRPr>
          </a:p>
        </p:txBody>
      </p:sp>
      <p:pic>
        <p:nvPicPr>
          <p:cNvPr id="112" name="Google Shape;112;p19"/>
          <p:cNvPicPr preferRelativeResize="0"/>
          <p:nvPr/>
        </p:nvPicPr>
        <p:blipFill>
          <a:blip r:embed="rId4">
            <a:alphaModFix/>
          </a:blip>
          <a:stretch>
            <a:fillRect/>
          </a:stretch>
        </p:blipFill>
        <p:spPr>
          <a:xfrm>
            <a:off x="1148225" y="-2290849"/>
            <a:ext cx="6345824" cy="184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20"/>
          <p:cNvGrpSpPr/>
          <p:nvPr/>
        </p:nvGrpSpPr>
        <p:grpSpPr>
          <a:xfrm>
            <a:off x="731450" y="1017725"/>
            <a:ext cx="7681117" cy="3711155"/>
            <a:chOff x="731450" y="1017725"/>
            <a:chExt cx="7681117" cy="3711155"/>
          </a:xfrm>
        </p:grpSpPr>
        <p:grpSp>
          <p:nvGrpSpPr>
            <p:cNvPr id="118" name="Google Shape;118;p20"/>
            <p:cNvGrpSpPr/>
            <p:nvPr/>
          </p:nvGrpSpPr>
          <p:grpSpPr>
            <a:xfrm>
              <a:off x="731450" y="1017725"/>
              <a:ext cx="1590567" cy="3711155"/>
              <a:chOff x="984170" y="283725"/>
              <a:chExt cx="2224880" cy="4076400"/>
            </a:xfrm>
          </p:grpSpPr>
          <p:sp>
            <p:nvSpPr>
              <p:cNvPr id="119" name="Google Shape;119;p20"/>
              <p:cNvSpPr/>
              <p:nvPr/>
            </p:nvSpPr>
            <p:spPr>
              <a:xfrm>
                <a:off x="1178650" y="283725"/>
                <a:ext cx="2030400" cy="4076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1118210" y="341749"/>
                <a:ext cx="2030400" cy="12402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1233923" y="89026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D5CDF"/>
                    </a:solidFill>
                    <a:latin typeface="Roboto Medium"/>
                    <a:ea typeface="Roboto Medium"/>
                    <a:cs typeface="Roboto Medium"/>
                    <a:sym typeface="Roboto Medium"/>
                  </a:rPr>
                  <a:t>Internal strengths, weaknesses, resources, etc.</a:t>
                </a:r>
                <a:endParaRPr sz="1000">
                  <a:solidFill>
                    <a:srgbClr val="0D5CDF"/>
                  </a:solidFill>
                  <a:latin typeface="Roboto Medium"/>
                  <a:ea typeface="Roboto Medium"/>
                  <a:cs typeface="Roboto Medium"/>
                  <a:sym typeface="Roboto Medium"/>
                </a:endParaRPr>
              </a:p>
            </p:txBody>
          </p:sp>
          <p:sp>
            <p:nvSpPr>
              <p:cNvPr id="122" name="Google Shape;122;p20"/>
              <p:cNvSpPr/>
              <p:nvPr/>
            </p:nvSpPr>
            <p:spPr>
              <a:xfrm>
                <a:off x="1212235"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D5CDF"/>
                    </a:solidFill>
                    <a:latin typeface="Roboto"/>
                    <a:ea typeface="Roboto"/>
                    <a:cs typeface="Roboto"/>
                    <a:sym typeface="Roboto"/>
                  </a:rPr>
                  <a:t>Company</a:t>
                </a:r>
                <a:endParaRPr sz="1500">
                  <a:solidFill>
                    <a:srgbClr val="0D5CDF"/>
                  </a:solidFill>
                  <a:latin typeface="Roboto Thin"/>
                  <a:ea typeface="Roboto Thin"/>
                  <a:cs typeface="Roboto Thin"/>
                  <a:sym typeface="Roboto Thin"/>
                </a:endParaRPr>
              </a:p>
            </p:txBody>
          </p:sp>
          <p:sp>
            <p:nvSpPr>
              <p:cNvPr id="123" name="Google Shape;123;p20"/>
              <p:cNvSpPr/>
              <p:nvPr/>
            </p:nvSpPr>
            <p:spPr>
              <a:xfrm>
                <a:off x="984170" y="1581946"/>
                <a:ext cx="2145000" cy="26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600">
                    <a:solidFill>
                      <a:schemeClr val="lt1"/>
                    </a:solidFill>
                    <a:latin typeface="Roboto"/>
                    <a:ea typeface="Roboto"/>
                    <a:cs typeface="Roboto"/>
                    <a:sym typeface="Roboto"/>
                  </a:rPr>
                  <a:t>    Strengths</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Deepfake-focused </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Multi-format detection</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Specialize in real-time capability</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Company aims for </a:t>
                </a:r>
                <a:r>
                  <a:rPr lang="en" sz="600">
                    <a:solidFill>
                      <a:schemeClr val="lt1"/>
                    </a:solidFill>
                    <a:latin typeface="Roboto"/>
                    <a:ea typeface="Roboto"/>
                    <a:cs typeface="Roboto"/>
                    <a:sym typeface="Roboto"/>
                  </a:rPr>
                  <a:t>unbiased</a:t>
                </a:r>
                <a:r>
                  <a:rPr lang="en" sz="600">
                    <a:solidFill>
                      <a:schemeClr val="lt1"/>
                    </a:solidFill>
                    <a:latin typeface="Roboto"/>
                    <a:ea typeface="Roboto"/>
                    <a:cs typeface="Roboto"/>
                    <a:sym typeface="Roboto"/>
                  </a:rPr>
                  <a:t> public trust</a:t>
                </a:r>
                <a:endParaRPr sz="600">
                  <a:solidFill>
                    <a:schemeClr val="lt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600">
                    <a:solidFill>
                      <a:schemeClr val="lt1"/>
                    </a:solidFill>
                    <a:latin typeface="Roboto"/>
                    <a:ea typeface="Roboto"/>
                    <a:cs typeface="Roboto"/>
                    <a:sym typeface="Roboto"/>
                  </a:rPr>
                  <a:t>    Weaknesses</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New and unproven</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Longer </a:t>
                </a:r>
                <a:r>
                  <a:rPr lang="en" sz="600">
                    <a:solidFill>
                      <a:schemeClr val="lt1"/>
                    </a:solidFill>
                    <a:latin typeface="Roboto"/>
                    <a:ea typeface="Roboto"/>
                    <a:cs typeface="Roboto"/>
                    <a:sym typeface="Roboto"/>
                  </a:rPr>
                  <a:t>development</a:t>
                </a:r>
                <a:r>
                  <a:rPr lang="en" sz="600">
                    <a:solidFill>
                      <a:schemeClr val="lt1"/>
                    </a:solidFill>
                    <a:latin typeface="Roboto"/>
                    <a:ea typeface="Roboto"/>
                    <a:cs typeface="Roboto"/>
                    <a:sym typeface="Roboto"/>
                  </a:rPr>
                  <a:t> timeline</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Limited initial resources as a startup</a:t>
                </a:r>
                <a:endParaRPr sz="6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600">
                    <a:solidFill>
                      <a:schemeClr val="lt1"/>
                    </a:solidFill>
                    <a:latin typeface="Roboto"/>
                    <a:ea typeface="Roboto"/>
                    <a:cs typeface="Roboto"/>
                    <a:sym typeface="Roboto"/>
                  </a:rPr>
                  <a:t>    Resources and Capabilities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Access to AI/Deepfake models for training</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Access to news source databases</a:t>
                </a:r>
                <a:endParaRPr sz="600">
                  <a:solidFill>
                    <a:schemeClr val="lt1"/>
                  </a:solidFill>
                  <a:latin typeface="Roboto"/>
                  <a:ea typeface="Roboto"/>
                  <a:cs typeface="Roboto"/>
                  <a:sym typeface="Roboto"/>
                </a:endParaRPr>
              </a:p>
              <a:p>
                <a:pPr indent="0" lvl="0" marL="0" rtl="0" algn="l">
                  <a:lnSpc>
                    <a:spcPct val="150000"/>
                  </a:lnSpc>
                  <a:spcBef>
                    <a:spcPts val="0"/>
                  </a:spcBef>
                  <a:spcAft>
                    <a:spcPts val="0"/>
                  </a:spcAft>
                  <a:buNone/>
                </a:pPr>
                <a:r>
                  <a:t/>
                </a:r>
                <a:endParaRPr sz="600">
                  <a:solidFill>
                    <a:schemeClr val="lt1"/>
                  </a:solidFill>
                  <a:latin typeface="Roboto"/>
                  <a:ea typeface="Roboto"/>
                  <a:cs typeface="Roboto"/>
                  <a:sym typeface="Roboto"/>
                </a:endParaRPr>
              </a:p>
            </p:txBody>
          </p:sp>
        </p:grpSp>
        <p:grpSp>
          <p:nvGrpSpPr>
            <p:cNvPr id="124" name="Google Shape;124;p20"/>
            <p:cNvGrpSpPr/>
            <p:nvPr/>
          </p:nvGrpSpPr>
          <p:grpSpPr>
            <a:xfrm>
              <a:off x="2254075" y="1017725"/>
              <a:ext cx="1590579" cy="3711155"/>
              <a:chOff x="984152" y="283725"/>
              <a:chExt cx="2224898" cy="4076400"/>
            </a:xfrm>
          </p:grpSpPr>
          <p:sp>
            <p:nvSpPr>
              <p:cNvPr id="125" name="Google Shape;125;p20"/>
              <p:cNvSpPr/>
              <p:nvPr/>
            </p:nvSpPr>
            <p:spPr>
              <a:xfrm>
                <a:off x="1178650" y="283725"/>
                <a:ext cx="2030400" cy="4076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1118227" y="341749"/>
                <a:ext cx="2030400" cy="12402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1233923" y="89026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D5CDF"/>
                    </a:solidFill>
                    <a:latin typeface="Roboto Medium"/>
                    <a:ea typeface="Roboto Medium"/>
                    <a:cs typeface="Roboto Medium"/>
                    <a:sym typeface="Roboto Medium"/>
                  </a:rPr>
                  <a:t>Customer needs, </a:t>
                </a:r>
                <a:r>
                  <a:rPr lang="en" sz="1000">
                    <a:solidFill>
                      <a:srgbClr val="0D5CDF"/>
                    </a:solidFill>
                    <a:latin typeface="Roboto Medium"/>
                    <a:ea typeface="Roboto Medium"/>
                    <a:cs typeface="Roboto Medium"/>
                    <a:sym typeface="Roboto Medium"/>
                  </a:rPr>
                  <a:t>experiences</a:t>
                </a:r>
                <a:r>
                  <a:rPr lang="en" sz="1000">
                    <a:solidFill>
                      <a:srgbClr val="0D5CDF"/>
                    </a:solidFill>
                    <a:latin typeface="Roboto Medium"/>
                    <a:ea typeface="Roboto Medium"/>
                    <a:cs typeface="Roboto Medium"/>
                    <a:sym typeface="Roboto Medium"/>
                  </a:rPr>
                  <a:t>, behaviors</a:t>
                </a:r>
                <a:endParaRPr sz="1000">
                  <a:solidFill>
                    <a:srgbClr val="0D5CDF"/>
                  </a:solidFill>
                  <a:latin typeface="Roboto Medium"/>
                  <a:ea typeface="Roboto Medium"/>
                  <a:cs typeface="Roboto Medium"/>
                  <a:sym typeface="Roboto Medium"/>
                </a:endParaRPr>
              </a:p>
            </p:txBody>
          </p:sp>
          <p:sp>
            <p:nvSpPr>
              <p:cNvPr id="128" name="Google Shape;128;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D5CDF"/>
                    </a:solidFill>
                    <a:latin typeface="Roboto"/>
                    <a:ea typeface="Roboto"/>
                    <a:cs typeface="Roboto"/>
                    <a:sym typeface="Roboto"/>
                  </a:rPr>
                  <a:t>Customers</a:t>
                </a:r>
                <a:endParaRPr sz="1500">
                  <a:solidFill>
                    <a:srgbClr val="0D5CDF"/>
                  </a:solidFill>
                  <a:latin typeface="Roboto Thin"/>
                  <a:ea typeface="Roboto Thin"/>
                  <a:cs typeface="Roboto Thin"/>
                  <a:sym typeface="Roboto Thin"/>
                </a:endParaRPr>
              </a:p>
            </p:txBody>
          </p:sp>
          <p:sp>
            <p:nvSpPr>
              <p:cNvPr id="129" name="Google Shape;129;p20"/>
              <p:cNvSpPr/>
              <p:nvPr/>
            </p:nvSpPr>
            <p:spPr>
              <a:xfrm>
                <a:off x="984152" y="1581808"/>
                <a:ext cx="2145000" cy="26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600">
                    <a:solidFill>
                      <a:schemeClr val="lt1"/>
                    </a:solidFill>
                    <a:latin typeface="Roboto"/>
                    <a:ea typeface="Roboto"/>
                    <a:cs typeface="Roboto"/>
                    <a:sym typeface="Roboto"/>
                  </a:rPr>
                  <a:t>    Target Customers</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Social media users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News readers, </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Content creators and  enthusiasts</a:t>
                </a:r>
                <a:endParaRPr b="1" sz="600">
                  <a:solidFill>
                    <a:schemeClr val="lt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600">
                    <a:solidFill>
                      <a:schemeClr val="lt1"/>
                    </a:solidFill>
                    <a:latin typeface="Roboto"/>
                    <a:ea typeface="Roboto"/>
                    <a:cs typeface="Roboto"/>
                    <a:sym typeface="Roboto"/>
                  </a:rPr>
                  <a:t>    Customer Desires</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I</a:t>
                </a:r>
                <a:r>
                  <a:rPr lang="en" sz="600">
                    <a:solidFill>
                      <a:schemeClr val="lt1"/>
                    </a:solidFill>
                    <a:latin typeface="Roboto"/>
                    <a:ea typeface="Roboto"/>
                    <a:cs typeface="Roboto"/>
                    <a:sym typeface="Roboto"/>
                  </a:rPr>
                  <a:t>dentify deep fakes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Identify misinformation</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Detecting AI in news &amp; creative media</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Use the tool seamlessly in everyday tasks</a:t>
                </a:r>
                <a:endParaRPr sz="6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b="1" lang="en" sz="600">
                    <a:solidFill>
                      <a:schemeClr val="lt1"/>
                    </a:solidFill>
                    <a:latin typeface="Roboto"/>
                    <a:ea typeface="Roboto"/>
                    <a:cs typeface="Roboto"/>
                    <a:sym typeface="Roboto"/>
                  </a:rPr>
                  <a:t>    Customer Behavior &amp; Acquisition</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Subscriptions, prefer low monthly costs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Premium models for latest tools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Communication &amp; promotion directly through social media</a:t>
                </a:r>
                <a:endParaRPr sz="600">
                  <a:solidFill>
                    <a:schemeClr val="lt1"/>
                  </a:solidFill>
                  <a:latin typeface="Roboto"/>
                  <a:ea typeface="Roboto"/>
                  <a:cs typeface="Roboto"/>
                  <a:sym typeface="Roboto"/>
                </a:endParaRPr>
              </a:p>
              <a:p>
                <a:pPr indent="0" lvl="0" marL="0" rtl="0" algn="l">
                  <a:lnSpc>
                    <a:spcPct val="150000"/>
                  </a:lnSpc>
                  <a:spcBef>
                    <a:spcPts val="1200"/>
                  </a:spcBef>
                  <a:spcAft>
                    <a:spcPts val="0"/>
                  </a:spcAft>
                  <a:buNone/>
                </a:pPr>
                <a:r>
                  <a:t/>
                </a:r>
                <a:endParaRPr sz="600">
                  <a:solidFill>
                    <a:schemeClr val="lt1"/>
                  </a:solidFill>
                  <a:latin typeface="Roboto"/>
                  <a:ea typeface="Roboto"/>
                  <a:cs typeface="Roboto"/>
                  <a:sym typeface="Roboto"/>
                </a:endParaRPr>
              </a:p>
            </p:txBody>
          </p:sp>
        </p:grpSp>
        <p:grpSp>
          <p:nvGrpSpPr>
            <p:cNvPr id="130" name="Google Shape;130;p20"/>
            <p:cNvGrpSpPr/>
            <p:nvPr/>
          </p:nvGrpSpPr>
          <p:grpSpPr>
            <a:xfrm>
              <a:off x="3776725" y="1017725"/>
              <a:ext cx="1590567" cy="3711155"/>
              <a:chOff x="984170" y="283725"/>
              <a:chExt cx="2224880" cy="4076400"/>
            </a:xfrm>
          </p:grpSpPr>
          <p:sp>
            <p:nvSpPr>
              <p:cNvPr id="131" name="Google Shape;131;p20"/>
              <p:cNvSpPr/>
              <p:nvPr/>
            </p:nvSpPr>
            <p:spPr>
              <a:xfrm>
                <a:off x="1178650" y="283725"/>
                <a:ext cx="2030400" cy="4076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1118210" y="341749"/>
                <a:ext cx="2030400" cy="12402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1233923" y="89026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D5CDF"/>
                    </a:solidFill>
                    <a:latin typeface="Roboto Medium"/>
                    <a:ea typeface="Roboto Medium"/>
                    <a:cs typeface="Roboto Medium"/>
                    <a:sym typeface="Roboto Medium"/>
                  </a:rPr>
                  <a:t>Competition and </a:t>
                </a:r>
                <a:r>
                  <a:rPr lang="en" sz="1000">
                    <a:solidFill>
                      <a:srgbClr val="0D5CDF"/>
                    </a:solidFill>
                    <a:latin typeface="Roboto Medium"/>
                    <a:ea typeface="Roboto Medium"/>
                    <a:cs typeface="Roboto Medium"/>
                    <a:sym typeface="Roboto Medium"/>
                  </a:rPr>
                  <a:t>their</a:t>
                </a:r>
                <a:r>
                  <a:rPr lang="en" sz="1000">
                    <a:solidFill>
                      <a:srgbClr val="0D5CDF"/>
                    </a:solidFill>
                    <a:latin typeface="Roboto Medium"/>
                    <a:ea typeface="Roboto Medium"/>
                    <a:cs typeface="Roboto Medium"/>
                    <a:sym typeface="Roboto Medium"/>
                  </a:rPr>
                  <a:t> current market offerings</a:t>
                </a:r>
                <a:endParaRPr sz="1000">
                  <a:solidFill>
                    <a:srgbClr val="0D5CDF"/>
                  </a:solidFill>
                  <a:latin typeface="Roboto Medium"/>
                  <a:ea typeface="Roboto Medium"/>
                  <a:cs typeface="Roboto Medium"/>
                  <a:sym typeface="Roboto Medium"/>
                </a:endParaRPr>
              </a:p>
            </p:txBody>
          </p:sp>
          <p:sp>
            <p:nvSpPr>
              <p:cNvPr id="134" name="Google Shape;134;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D5CDF"/>
                    </a:solidFill>
                    <a:latin typeface="Roboto"/>
                    <a:ea typeface="Roboto"/>
                    <a:cs typeface="Roboto"/>
                    <a:sym typeface="Roboto"/>
                  </a:rPr>
                  <a:t>Competitors</a:t>
                </a:r>
                <a:endParaRPr sz="1500">
                  <a:solidFill>
                    <a:srgbClr val="0D5CDF"/>
                  </a:solidFill>
                  <a:latin typeface="Roboto Thin"/>
                  <a:ea typeface="Roboto Thin"/>
                  <a:cs typeface="Roboto Thin"/>
                  <a:sym typeface="Roboto Thin"/>
                </a:endParaRPr>
              </a:p>
            </p:txBody>
          </p:sp>
          <p:sp>
            <p:nvSpPr>
              <p:cNvPr id="135" name="Google Shape;135;p20"/>
              <p:cNvSpPr/>
              <p:nvPr/>
            </p:nvSpPr>
            <p:spPr>
              <a:xfrm>
                <a:off x="984170" y="1581809"/>
                <a:ext cx="2145000" cy="26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600">
                    <a:solidFill>
                      <a:schemeClr val="lt1"/>
                    </a:solidFill>
                    <a:latin typeface="Roboto"/>
                    <a:ea typeface="Roboto"/>
                    <a:cs typeface="Roboto"/>
                    <a:sym typeface="Roboto"/>
                  </a:rPr>
                  <a:t>    Microsoft Video Authenticator</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Microsoft’s resources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Detects subtle visual cues (fades, grayscale)</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Focused on political content, not public use</a:t>
                </a:r>
                <a:endParaRPr sz="600">
                  <a:solidFill>
                    <a:schemeClr val="lt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600">
                    <a:solidFill>
                      <a:schemeClr val="lt1"/>
                    </a:solidFill>
                    <a:latin typeface="Roboto"/>
                    <a:ea typeface="Roboto"/>
                    <a:cs typeface="Roboto"/>
                    <a:sym typeface="Roboto"/>
                  </a:rPr>
                  <a:t>    Google DeepFake Protection</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Google’s resources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Primarily research-driven</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Not yet a commercial product</a:t>
                </a:r>
                <a:endParaRPr sz="600">
                  <a:solidFill>
                    <a:schemeClr val="lt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600">
                    <a:solidFill>
                      <a:schemeClr val="lt1"/>
                    </a:solidFill>
                    <a:latin typeface="Roboto"/>
                    <a:ea typeface="Roboto"/>
                    <a:cs typeface="Roboto"/>
                    <a:sym typeface="Roboto"/>
                  </a:rPr>
                  <a:t>    </a:t>
                </a:r>
                <a:r>
                  <a:rPr b="1" lang="en" sz="600">
                    <a:solidFill>
                      <a:schemeClr val="lt1"/>
                    </a:solidFill>
                    <a:latin typeface="Roboto"/>
                    <a:ea typeface="Roboto"/>
                    <a:cs typeface="Roboto"/>
                    <a:sym typeface="Roboto"/>
                  </a:rPr>
                  <a:t> </a:t>
                </a:r>
                <a:r>
                  <a:rPr b="1" lang="en" sz="600">
                    <a:solidFill>
                      <a:schemeClr val="lt1"/>
                    </a:solidFill>
                    <a:latin typeface="Roboto"/>
                    <a:ea typeface="Roboto"/>
                    <a:cs typeface="Roboto"/>
                    <a:sym typeface="Roboto"/>
                  </a:rPr>
                  <a:t>Facebook DeepFake Protection</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Meta’s AI and resources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Trained using Meta’s own generative tools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Focused on facial </a:t>
                </a:r>
                <a:r>
                  <a:rPr lang="en" sz="600">
                    <a:solidFill>
                      <a:schemeClr val="lt1"/>
                    </a:solidFill>
                    <a:latin typeface="Roboto"/>
                    <a:ea typeface="Roboto"/>
                    <a:cs typeface="Roboto"/>
                    <a:sym typeface="Roboto"/>
                  </a:rPr>
                  <a:t>deep fakes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Designed for public &amp; businesses</a:t>
                </a:r>
                <a:endParaRPr sz="600">
                  <a:solidFill>
                    <a:schemeClr val="lt1"/>
                  </a:solidFill>
                  <a:latin typeface="Roboto"/>
                  <a:ea typeface="Roboto"/>
                  <a:cs typeface="Roboto"/>
                  <a:sym typeface="Roboto"/>
                </a:endParaRPr>
              </a:p>
            </p:txBody>
          </p:sp>
        </p:grpSp>
        <p:grpSp>
          <p:nvGrpSpPr>
            <p:cNvPr id="136" name="Google Shape;136;p20"/>
            <p:cNvGrpSpPr/>
            <p:nvPr/>
          </p:nvGrpSpPr>
          <p:grpSpPr>
            <a:xfrm>
              <a:off x="5299350" y="1017725"/>
              <a:ext cx="1590579" cy="3711155"/>
              <a:chOff x="984152" y="283725"/>
              <a:chExt cx="2224898" cy="4076400"/>
            </a:xfrm>
          </p:grpSpPr>
          <p:sp>
            <p:nvSpPr>
              <p:cNvPr id="137" name="Google Shape;137;p20"/>
              <p:cNvSpPr/>
              <p:nvPr/>
            </p:nvSpPr>
            <p:spPr>
              <a:xfrm>
                <a:off x="1178650" y="283725"/>
                <a:ext cx="2030400" cy="4076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1118227" y="341749"/>
                <a:ext cx="2030400" cy="12402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1233923" y="89026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D5CDF"/>
                    </a:solidFill>
                    <a:latin typeface="Roboto Medium"/>
                    <a:ea typeface="Roboto Medium"/>
                    <a:cs typeface="Roboto Medium"/>
                    <a:sym typeface="Roboto Medium"/>
                  </a:rPr>
                  <a:t>Potential partnerships; benefits and values</a:t>
                </a:r>
                <a:endParaRPr sz="1000">
                  <a:solidFill>
                    <a:srgbClr val="0D5CDF"/>
                  </a:solidFill>
                  <a:latin typeface="Roboto Medium"/>
                  <a:ea typeface="Roboto Medium"/>
                  <a:cs typeface="Roboto Medium"/>
                  <a:sym typeface="Roboto Medium"/>
                </a:endParaRPr>
              </a:p>
            </p:txBody>
          </p:sp>
          <p:sp>
            <p:nvSpPr>
              <p:cNvPr id="140" name="Google Shape;140;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D5CDF"/>
                    </a:solidFill>
                    <a:latin typeface="Roboto"/>
                    <a:ea typeface="Roboto"/>
                    <a:cs typeface="Roboto"/>
                    <a:sym typeface="Roboto"/>
                  </a:rPr>
                  <a:t>Collaborators</a:t>
                </a:r>
                <a:endParaRPr>
                  <a:solidFill>
                    <a:srgbClr val="0D5CDF"/>
                  </a:solidFill>
                  <a:latin typeface="Roboto Thin"/>
                  <a:ea typeface="Roboto Thin"/>
                  <a:cs typeface="Roboto Thin"/>
                  <a:sym typeface="Roboto Thin"/>
                </a:endParaRPr>
              </a:p>
            </p:txBody>
          </p:sp>
          <p:sp>
            <p:nvSpPr>
              <p:cNvPr id="141" name="Google Shape;141;p20"/>
              <p:cNvSpPr/>
              <p:nvPr/>
            </p:nvSpPr>
            <p:spPr>
              <a:xfrm>
                <a:off x="984152" y="1581809"/>
                <a:ext cx="2145000" cy="26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600">
                    <a:solidFill>
                      <a:schemeClr val="lt1"/>
                    </a:solidFill>
                    <a:latin typeface="Roboto"/>
                    <a:ea typeface="Roboto"/>
                    <a:cs typeface="Roboto"/>
                    <a:sym typeface="Roboto"/>
                  </a:rPr>
                  <a:t>    Partnerships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Database partnerships with local news stations of an area provide cross verification of data</a:t>
                </a:r>
                <a:endParaRPr sz="600">
                  <a:solidFill>
                    <a:schemeClr val="lt1"/>
                  </a:solidFill>
                  <a:latin typeface="Roboto"/>
                  <a:ea typeface="Roboto"/>
                  <a:cs typeface="Roboto"/>
                  <a:sym typeface="Roboto"/>
                </a:endParaRPr>
              </a:p>
              <a:p>
                <a:pPr indent="0" lvl="0" marL="0" rtl="0" algn="l">
                  <a:lnSpc>
                    <a:spcPct val="115000"/>
                  </a:lnSpc>
                  <a:spcBef>
                    <a:spcPts val="1400"/>
                  </a:spcBef>
                  <a:spcAft>
                    <a:spcPts val="0"/>
                  </a:spcAft>
                  <a:buClr>
                    <a:schemeClr val="dk1"/>
                  </a:buClr>
                  <a:buSzPts val="1100"/>
                  <a:buFont typeface="Arial"/>
                  <a:buNone/>
                </a:pPr>
                <a:r>
                  <a:rPr b="1" lang="en" sz="600">
                    <a:solidFill>
                      <a:schemeClr val="lt1"/>
                    </a:solidFill>
                    <a:latin typeface="Roboto"/>
                    <a:ea typeface="Roboto"/>
                    <a:cs typeface="Roboto"/>
                    <a:sym typeface="Roboto"/>
                  </a:rPr>
                  <a:t>    Stakeholders</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Investors focused on deepfake protection can provide financial backing for development</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Early partnerships with clients provides monetary investment and loyalty</a:t>
                </a:r>
                <a:endParaRPr b="1" sz="600">
                  <a:solidFill>
                    <a:schemeClr val="lt1"/>
                  </a:solidFill>
                  <a:latin typeface="Roboto"/>
                  <a:ea typeface="Roboto"/>
                  <a:cs typeface="Roboto"/>
                  <a:sym typeface="Roboto"/>
                </a:endParaRPr>
              </a:p>
            </p:txBody>
          </p:sp>
        </p:grpSp>
        <p:grpSp>
          <p:nvGrpSpPr>
            <p:cNvPr id="142" name="Google Shape;142;p20"/>
            <p:cNvGrpSpPr/>
            <p:nvPr/>
          </p:nvGrpSpPr>
          <p:grpSpPr>
            <a:xfrm>
              <a:off x="6822000" y="1017725"/>
              <a:ext cx="1590567" cy="3711155"/>
              <a:chOff x="984170" y="283725"/>
              <a:chExt cx="2224880" cy="4076400"/>
            </a:xfrm>
          </p:grpSpPr>
          <p:sp>
            <p:nvSpPr>
              <p:cNvPr id="143" name="Google Shape;143;p20"/>
              <p:cNvSpPr/>
              <p:nvPr/>
            </p:nvSpPr>
            <p:spPr>
              <a:xfrm>
                <a:off x="1178650" y="283725"/>
                <a:ext cx="2030400" cy="40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1118210" y="341749"/>
                <a:ext cx="2030400" cy="12402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1233923" y="89026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D5CDF"/>
                    </a:solidFill>
                    <a:latin typeface="Roboto Medium"/>
                    <a:ea typeface="Roboto Medium"/>
                    <a:cs typeface="Roboto Medium"/>
                    <a:sym typeface="Roboto Medium"/>
                  </a:rPr>
                  <a:t>State of the market the product will be injected to</a:t>
                </a:r>
                <a:endParaRPr sz="1000">
                  <a:solidFill>
                    <a:srgbClr val="0D5CDF"/>
                  </a:solidFill>
                  <a:latin typeface="Roboto Medium"/>
                  <a:ea typeface="Roboto Medium"/>
                  <a:cs typeface="Roboto Medium"/>
                  <a:sym typeface="Roboto Medium"/>
                </a:endParaRPr>
              </a:p>
            </p:txBody>
          </p:sp>
          <p:sp>
            <p:nvSpPr>
              <p:cNvPr id="146" name="Google Shape;146;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D5CDF"/>
                    </a:solidFill>
                    <a:latin typeface="Roboto"/>
                    <a:ea typeface="Roboto"/>
                    <a:cs typeface="Roboto"/>
                    <a:sym typeface="Roboto"/>
                  </a:rPr>
                  <a:t>Climate</a:t>
                </a:r>
                <a:endParaRPr sz="1500">
                  <a:solidFill>
                    <a:srgbClr val="0D5CDF"/>
                  </a:solidFill>
                  <a:latin typeface="Roboto Thin"/>
                  <a:ea typeface="Roboto Thin"/>
                  <a:cs typeface="Roboto Thin"/>
                  <a:sym typeface="Roboto Thin"/>
                </a:endParaRPr>
              </a:p>
            </p:txBody>
          </p:sp>
          <p:sp>
            <p:nvSpPr>
              <p:cNvPr id="147" name="Google Shape;147;p20"/>
              <p:cNvSpPr/>
              <p:nvPr/>
            </p:nvSpPr>
            <p:spPr>
              <a:xfrm>
                <a:off x="984170" y="1581809"/>
                <a:ext cx="2145000" cy="26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600">
                    <a:solidFill>
                      <a:schemeClr val="lt1"/>
                    </a:solidFill>
                    <a:latin typeface="Roboto"/>
                    <a:ea typeface="Roboto"/>
                    <a:cs typeface="Roboto"/>
                    <a:sym typeface="Roboto"/>
                  </a:rPr>
                  <a:t>    Climate</a:t>
                </a:r>
                <a:endParaRPr b="1"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Social media &amp; reality are more politically divided than ever with misinformation spread</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AI-generated content will become more challenging to identify</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AI is constantly evolving</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Social media is highly impacted by AI and misinformation</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Evolving government regulations and AI policies</a:t>
                </a:r>
                <a:endParaRPr sz="600">
                  <a:solidFill>
                    <a:schemeClr val="lt1"/>
                  </a:solidFill>
                  <a:latin typeface="Roboto"/>
                  <a:ea typeface="Roboto"/>
                  <a:cs typeface="Roboto"/>
                  <a:sym typeface="Roboto"/>
                </a:endParaRPr>
              </a:p>
              <a:p>
                <a:pPr indent="-266700" lvl="0" marL="457200" rtl="0" algn="l">
                  <a:lnSpc>
                    <a:spcPct val="115000"/>
                  </a:lnSpc>
                  <a:spcBef>
                    <a:spcPts val="0"/>
                  </a:spcBef>
                  <a:spcAft>
                    <a:spcPts val="0"/>
                  </a:spcAft>
                  <a:buClr>
                    <a:schemeClr val="lt1"/>
                  </a:buClr>
                  <a:buSzPts val="600"/>
                  <a:buFont typeface="Roboto"/>
                  <a:buChar char="●"/>
                </a:pPr>
                <a:r>
                  <a:rPr lang="en" sz="600">
                    <a:solidFill>
                      <a:schemeClr val="lt1"/>
                    </a:solidFill>
                    <a:latin typeface="Roboto"/>
                    <a:ea typeface="Roboto"/>
                    <a:cs typeface="Roboto"/>
                    <a:sym typeface="Roboto"/>
                  </a:rPr>
                  <a:t>The technology landscape is changing allowing more potentially harmful AI uses</a:t>
                </a:r>
                <a:endParaRPr sz="600">
                  <a:solidFill>
                    <a:schemeClr val="lt1"/>
                  </a:solidFill>
                  <a:latin typeface="Roboto"/>
                  <a:ea typeface="Roboto"/>
                  <a:cs typeface="Roboto"/>
                  <a:sym typeface="Roboto"/>
                </a:endParaRPr>
              </a:p>
              <a:p>
                <a:pPr indent="0" lvl="0" marL="0" rtl="0" algn="l">
                  <a:lnSpc>
                    <a:spcPct val="150000"/>
                  </a:lnSpc>
                  <a:spcBef>
                    <a:spcPts val="1200"/>
                  </a:spcBef>
                  <a:spcAft>
                    <a:spcPts val="0"/>
                  </a:spcAft>
                  <a:buNone/>
                </a:pPr>
                <a:r>
                  <a:t/>
                </a:r>
                <a:endParaRPr sz="600">
                  <a:solidFill>
                    <a:schemeClr val="lt1"/>
                  </a:solidFill>
                  <a:latin typeface="Roboto"/>
                  <a:ea typeface="Roboto"/>
                  <a:cs typeface="Roboto"/>
                  <a:sym typeface="Roboto"/>
                </a:endParaRPr>
              </a:p>
            </p:txBody>
          </p:sp>
        </p:grpSp>
      </p:grpSp>
      <p:cxnSp>
        <p:nvCxnSpPr>
          <p:cNvPr id="148" name="Google Shape;148;p20"/>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149" name="Google Shape;149;p20"/>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Market Strategy &amp; Planning: 5C Analysis</a:t>
            </a:r>
            <a:endParaRPr sz="2120">
              <a:solidFill>
                <a:srgbClr val="CC0000"/>
              </a:solidFill>
              <a:latin typeface="Times"/>
              <a:ea typeface="Times"/>
              <a:cs typeface="Times"/>
              <a:sym typeface="Times"/>
            </a:endParaRPr>
          </a:p>
        </p:txBody>
      </p:sp>
      <p:pic>
        <p:nvPicPr>
          <p:cNvPr id="150" name="Google Shape;150;p20"/>
          <p:cNvPicPr preferRelativeResize="0"/>
          <p:nvPr/>
        </p:nvPicPr>
        <p:blipFill>
          <a:blip r:embed="rId3">
            <a:alphaModFix/>
          </a:blip>
          <a:stretch>
            <a:fillRect/>
          </a:stretch>
        </p:blipFill>
        <p:spPr>
          <a:xfrm>
            <a:off x="1148225" y="-2290849"/>
            <a:ext cx="6345824" cy="184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pSp>
        <p:nvGrpSpPr>
          <p:cNvPr id="155" name="Google Shape;155;p21"/>
          <p:cNvGrpSpPr/>
          <p:nvPr/>
        </p:nvGrpSpPr>
        <p:grpSpPr>
          <a:xfrm>
            <a:off x="1288650" y="784364"/>
            <a:ext cx="6566700" cy="4076875"/>
            <a:chOff x="1288650" y="915114"/>
            <a:chExt cx="6566700" cy="4076875"/>
          </a:xfrm>
        </p:grpSpPr>
        <p:grpSp>
          <p:nvGrpSpPr>
            <p:cNvPr id="156" name="Google Shape;156;p21"/>
            <p:cNvGrpSpPr/>
            <p:nvPr/>
          </p:nvGrpSpPr>
          <p:grpSpPr>
            <a:xfrm>
              <a:off x="1288650" y="3640214"/>
              <a:ext cx="6566700" cy="670500"/>
              <a:chOff x="1431325" y="2473842"/>
              <a:chExt cx="6566700" cy="670500"/>
            </a:xfrm>
          </p:grpSpPr>
          <p:sp>
            <p:nvSpPr>
              <p:cNvPr id="157" name="Google Shape;157;p21"/>
              <p:cNvSpPr/>
              <p:nvPr/>
            </p:nvSpPr>
            <p:spPr>
              <a:xfrm rot="-5400000">
                <a:off x="4644475" y="-209208"/>
                <a:ext cx="670500" cy="603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Remote Work</a:t>
                </a:r>
                <a:r>
                  <a:rPr lang="en" sz="800">
                    <a:solidFill>
                      <a:schemeClr val="lt1"/>
                    </a:solidFill>
                    <a:latin typeface="Roboto"/>
                    <a:ea typeface="Roboto"/>
                    <a:cs typeface="Roboto"/>
                    <a:sym typeface="Roboto"/>
                  </a:rPr>
                  <a:t>: Increases verification needs</a:t>
                </a:r>
                <a:endParaRPr sz="8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en" sz="800">
                    <a:solidFill>
                      <a:schemeClr val="lt1"/>
                    </a:solidFill>
                    <a:latin typeface="Roboto"/>
                    <a:ea typeface="Roboto"/>
                    <a:cs typeface="Roboto"/>
                    <a:sym typeface="Roboto"/>
                  </a:rPr>
                  <a:t>Tech Industry Goals</a:t>
                </a:r>
                <a:r>
                  <a:rPr lang="en" sz="800">
                    <a:solidFill>
                      <a:schemeClr val="lt1"/>
                    </a:solidFill>
                    <a:latin typeface="Roboto"/>
                    <a:ea typeface="Roboto"/>
                    <a:cs typeface="Roboto"/>
                    <a:sym typeface="Roboto"/>
                  </a:rPr>
                  <a:t>: Climate pledges shape expectations for eco-friendly partnerships</a:t>
                </a:r>
                <a:endParaRPr sz="800">
                  <a:solidFill>
                    <a:schemeClr val="lt1"/>
                  </a:solidFill>
                  <a:latin typeface="Roboto"/>
                  <a:ea typeface="Roboto"/>
                  <a:cs typeface="Roboto"/>
                  <a:sym typeface="Roboto"/>
                </a:endParaRPr>
              </a:p>
            </p:txBody>
          </p:sp>
          <p:sp>
            <p:nvSpPr>
              <p:cNvPr id="159" name="Google Shape;159;p21"/>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High Energy Use</a:t>
                </a:r>
                <a:r>
                  <a:rPr lang="en" sz="800">
                    <a:solidFill>
                      <a:schemeClr val="lt1"/>
                    </a:solidFill>
                    <a:latin typeface="Roboto"/>
                    <a:ea typeface="Roboto"/>
                    <a:cs typeface="Roboto"/>
                    <a:sym typeface="Roboto"/>
                  </a:rPr>
                  <a:t>: Sustainability issues for AI</a:t>
                </a:r>
                <a:endParaRPr sz="8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Corporate ESG Pressure</a:t>
                </a:r>
                <a:r>
                  <a:rPr lang="en" sz="800">
                    <a:solidFill>
                      <a:schemeClr val="lt1"/>
                    </a:solidFill>
                    <a:latin typeface="Roboto"/>
                    <a:ea typeface="Roboto"/>
                    <a:cs typeface="Roboto"/>
                    <a:sym typeface="Roboto"/>
                  </a:rPr>
                  <a:t>: Green tech solutions expected from corporations</a:t>
                </a:r>
                <a:endParaRPr sz="800">
                  <a:solidFill>
                    <a:schemeClr val="lt1"/>
                  </a:solidFill>
                  <a:latin typeface="Roboto"/>
                  <a:ea typeface="Roboto"/>
                  <a:cs typeface="Roboto"/>
                  <a:sym typeface="Roboto"/>
                </a:endParaRPr>
              </a:p>
            </p:txBody>
          </p:sp>
          <p:sp>
            <p:nvSpPr>
              <p:cNvPr id="160" name="Google Shape;160;p21"/>
              <p:cNvSpPr/>
              <p:nvPr/>
            </p:nvSpPr>
            <p:spPr>
              <a:xfrm rot="-5400000">
                <a:off x="1751875" y="2153292"/>
                <a:ext cx="670500" cy="13116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1545080" y="2593344"/>
                <a:ext cx="431400" cy="431400"/>
              </a:xfrm>
              <a:prstGeom prst="pie">
                <a:avLst>
                  <a:gd fmla="val 16226349" name="adj1"/>
                  <a:gd fmla="val 10795968"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E</a:t>
                </a:r>
                <a:endParaRPr sz="1800">
                  <a:solidFill>
                    <a:srgbClr val="FFFFFF"/>
                  </a:solidFill>
                  <a:latin typeface="Roboto Light"/>
                  <a:ea typeface="Roboto Light"/>
                  <a:cs typeface="Roboto Light"/>
                  <a:sym typeface="Roboto Light"/>
                </a:endParaRPr>
              </a:p>
            </p:txBody>
          </p:sp>
          <p:cxnSp>
            <p:nvCxnSpPr>
              <p:cNvPr id="164" name="Google Shape;164;p21"/>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65" name="Google Shape;165;p21"/>
            <p:cNvGrpSpPr/>
            <p:nvPr/>
          </p:nvGrpSpPr>
          <p:grpSpPr>
            <a:xfrm>
              <a:off x="1288650" y="2958939"/>
              <a:ext cx="6566700" cy="670500"/>
              <a:chOff x="1431325" y="2473842"/>
              <a:chExt cx="6566700" cy="670500"/>
            </a:xfrm>
          </p:grpSpPr>
          <p:sp>
            <p:nvSpPr>
              <p:cNvPr id="166" name="Google Shape;166;p21"/>
              <p:cNvSpPr/>
              <p:nvPr/>
            </p:nvSpPr>
            <p:spPr>
              <a:xfrm rot="-5400000">
                <a:off x="4644475" y="-209208"/>
                <a:ext cx="670500" cy="603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Platform Integration</a:t>
                </a:r>
                <a:r>
                  <a:rPr lang="en" sz="800">
                    <a:solidFill>
                      <a:schemeClr val="lt1"/>
                    </a:solidFill>
                    <a:latin typeface="Roboto"/>
                    <a:ea typeface="Roboto"/>
                    <a:cs typeface="Roboto"/>
                    <a:sym typeface="Roboto"/>
                  </a:rPr>
                  <a:t>: APIs help integration</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AI Research Proximity: </a:t>
                </a:r>
                <a:r>
                  <a:rPr lang="en" sz="800">
                    <a:solidFill>
                      <a:schemeClr val="lt1"/>
                    </a:solidFill>
                    <a:latin typeface="Roboto"/>
                    <a:ea typeface="Roboto"/>
                    <a:cs typeface="Roboto"/>
                    <a:sym typeface="Roboto"/>
                  </a:rPr>
                  <a:t>P</a:t>
                </a:r>
                <a:r>
                  <a:rPr lang="en" sz="800">
                    <a:solidFill>
                      <a:schemeClr val="lt1"/>
                    </a:solidFill>
                    <a:latin typeface="Roboto"/>
                    <a:ea typeface="Roboto"/>
                    <a:cs typeface="Roboto"/>
                    <a:sym typeface="Roboto"/>
                  </a:rPr>
                  <a:t>otential university </a:t>
                </a:r>
                <a:r>
                  <a:rPr lang="en" sz="800">
                    <a:solidFill>
                      <a:schemeClr val="lt1"/>
                    </a:solidFill>
                    <a:latin typeface="Roboto"/>
                    <a:ea typeface="Roboto"/>
                    <a:cs typeface="Roboto"/>
                    <a:sym typeface="Roboto"/>
                  </a:rPr>
                  <a:t>R&amp;D</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Established Competitors: </a:t>
                </a:r>
                <a:r>
                  <a:rPr lang="en" sz="800">
                    <a:solidFill>
                      <a:schemeClr val="lt1"/>
                    </a:solidFill>
                    <a:latin typeface="Roboto"/>
                    <a:ea typeface="Roboto"/>
                    <a:cs typeface="Roboto"/>
                    <a:sym typeface="Roboto"/>
                  </a:rPr>
                  <a:t>Need to stand out</a:t>
                </a:r>
                <a:endParaRPr sz="800">
                  <a:solidFill>
                    <a:schemeClr val="lt1"/>
                  </a:solidFill>
                  <a:latin typeface="Roboto"/>
                  <a:ea typeface="Roboto"/>
                  <a:cs typeface="Roboto"/>
                  <a:sym typeface="Roboto"/>
                </a:endParaRPr>
              </a:p>
            </p:txBody>
          </p:sp>
          <p:sp>
            <p:nvSpPr>
              <p:cNvPr id="168" name="Google Shape;168;p21"/>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5G &amp; Broadband</a:t>
                </a:r>
                <a:r>
                  <a:rPr lang="en" sz="800">
                    <a:solidFill>
                      <a:schemeClr val="lt1"/>
                    </a:solidFill>
                    <a:latin typeface="Roboto"/>
                    <a:ea typeface="Roboto"/>
                    <a:cs typeface="Roboto"/>
                    <a:sym typeface="Roboto"/>
                  </a:rPr>
                  <a:t>: </a:t>
                </a:r>
                <a:r>
                  <a:rPr lang="en" sz="800">
                    <a:solidFill>
                      <a:schemeClr val="lt1"/>
                    </a:solidFill>
                    <a:latin typeface="Roboto"/>
                    <a:ea typeface="Roboto"/>
                    <a:cs typeface="Roboto"/>
                    <a:sym typeface="Roboto"/>
                  </a:rPr>
                  <a:t>support </a:t>
                </a:r>
                <a:r>
                  <a:rPr lang="en" sz="800">
                    <a:solidFill>
                      <a:schemeClr val="lt1"/>
                    </a:solidFill>
                    <a:latin typeface="Roboto"/>
                    <a:ea typeface="Roboto"/>
                    <a:cs typeface="Roboto"/>
                    <a:sym typeface="Roboto"/>
                  </a:rPr>
                  <a:t>r</a:t>
                </a:r>
                <a:r>
                  <a:rPr lang="en" sz="800">
                    <a:solidFill>
                      <a:schemeClr val="lt1"/>
                    </a:solidFill>
                    <a:latin typeface="Roboto"/>
                    <a:ea typeface="Roboto"/>
                    <a:cs typeface="Roboto"/>
                    <a:sym typeface="Roboto"/>
                  </a:rPr>
                  <a:t>eal-time verification</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Mobile Platform Dominance</a:t>
                </a:r>
                <a:r>
                  <a:rPr lang="en" sz="800">
                    <a:solidFill>
                      <a:schemeClr val="lt1"/>
                    </a:solidFill>
                    <a:latin typeface="Roboto"/>
                    <a:ea typeface="Roboto"/>
                    <a:cs typeface="Roboto"/>
                    <a:sym typeface="Roboto"/>
                  </a:rPr>
                  <a:t>: iOS and Android</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Cloud Availability</a:t>
                </a:r>
                <a:r>
                  <a:rPr lang="en" sz="800">
                    <a:solidFill>
                      <a:schemeClr val="lt1"/>
                    </a:solidFill>
                    <a:latin typeface="Roboto"/>
                    <a:ea typeface="Roboto"/>
                    <a:cs typeface="Roboto"/>
                    <a:sym typeface="Roboto"/>
                  </a:rPr>
                  <a:t>: Enable efficient processing</a:t>
                </a:r>
                <a:endParaRPr sz="800">
                  <a:solidFill>
                    <a:schemeClr val="lt1"/>
                  </a:solidFill>
                  <a:latin typeface="Roboto"/>
                  <a:ea typeface="Roboto"/>
                  <a:cs typeface="Roboto"/>
                  <a:sym typeface="Roboto"/>
                </a:endParaRPr>
              </a:p>
            </p:txBody>
          </p:sp>
          <p:sp>
            <p:nvSpPr>
              <p:cNvPr id="169" name="Google Shape;169;p21"/>
              <p:cNvSpPr/>
              <p:nvPr/>
            </p:nvSpPr>
            <p:spPr>
              <a:xfrm rot="-5400000">
                <a:off x="1751875" y="2153292"/>
                <a:ext cx="670500" cy="13116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1545080" y="2593344"/>
                <a:ext cx="431400" cy="431400"/>
              </a:xfrm>
              <a:prstGeom prst="pie">
                <a:avLst>
                  <a:gd fmla="val 16226349" name="adj1"/>
                  <a:gd fmla="val 10795968"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T</a:t>
                </a:r>
                <a:endParaRPr sz="1800">
                  <a:solidFill>
                    <a:srgbClr val="FFFFFF"/>
                  </a:solidFill>
                  <a:latin typeface="Roboto Light"/>
                  <a:ea typeface="Roboto Light"/>
                  <a:cs typeface="Roboto Light"/>
                  <a:sym typeface="Roboto Light"/>
                </a:endParaRPr>
              </a:p>
            </p:txBody>
          </p:sp>
          <p:cxnSp>
            <p:nvCxnSpPr>
              <p:cNvPr id="173" name="Google Shape;173;p21"/>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74" name="Google Shape;174;p21"/>
            <p:cNvGrpSpPr/>
            <p:nvPr/>
          </p:nvGrpSpPr>
          <p:grpSpPr>
            <a:xfrm>
              <a:off x="1288650" y="2277664"/>
              <a:ext cx="6566700" cy="670500"/>
              <a:chOff x="1431325" y="2473842"/>
              <a:chExt cx="6566700" cy="670500"/>
            </a:xfrm>
          </p:grpSpPr>
          <p:sp>
            <p:nvSpPr>
              <p:cNvPr id="175" name="Google Shape;175;p21"/>
              <p:cNvSpPr/>
              <p:nvPr/>
            </p:nvSpPr>
            <p:spPr>
              <a:xfrm rot="-5400000">
                <a:off x="4644475" y="-209208"/>
                <a:ext cx="670500" cy="603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Short-Form Video</a:t>
                </a:r>
                <a:r>
                  <a:rPr lang="en" sz="800">
                    <a:solidFill>
                      <a:schemeClr val="lt1"/>
                    </a:solidFill>
                    <a:latin typeface="Roboto"/>
                    <a:ea typeface="Roboto"/>
                    <a:cs typeface="Roboto"/>
                    <a:sym typeface="Roboto"/>
                  </a:rPr>
                  <a:t>: verification</a:t>
                </a:r>
                <a:r>
                  <a:rPr lang="en" sz="800">
                    <a:solidFill>
                      <a:schemeClr val="lt1"/>
                    </a:solidFill>
                    <a:latin typeface="Roboto"/>
                    <a:ea typeface="Roboto"/>
                    <a:cs typeface="Roboto"/>
                    <a:sym typeface="Roboto"/>
                  </a:rPr>
                  <a:t> more </a:t>
                </a:r>
                <a:r>
                  <a:rPr lang="en" sz="800">
                    <a:solidFill>
                      <a:schemeClr val="lt1"/>
                    </a:solidFill>
                    <a:latin typeface="Roboto"/>
                    <a:ea typeface="Roboto"/>
                    <a:cs typeface="Roboto"/>
                    <a:sym typeface="Roboto"/>
                  </a:rPr>
                  <a:t>important</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Exposure</a:t>
                </a:r>
                <a:r>
                  <a:rPr lang="en" sz="800">
                    <a:solidFill>
                      <a:schemeClr val="lt1"/>
                    </a:solidFill>
                    <a:latin typeface="Roboto"/>
                    <a:ea typeface="Roboto"/>
                    <a:cs typeface="Roboto"/>
                    <a:sym typeface="Roboto"/>
                  </a:rPr>
                  <a:t>: 7 hours a day on digital media</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Concern vs. Confidence</a:t>
                </a:r>
                <a:r>
                  <a:rPr lang="en" sz="800">
                    <a:solidFill>
                      <a:schemeClr val="lt1"/>
                    </a:solidFill>
                    <a:latin typeface="Roboto"/>
                    <a:ea typeface="Roboto"/>
                    <a:cs typeface="Roboto"/>
                    <a:sym typeface="Roboto"/>
                  </a:rPr>
                  <a:t>: </a:t>
                </a:r>
                <a:r>
                  <a:rPr lang="en" sz="800">
                    <a:solidFill>
                      <a:schemeClr val="lt1"/>
                    </a:solidFill>
                    <a:latin typeface="Roboto"/>
                    <a:ea typeface="Roboto"/>
                    <a:cs typeface="Roboto"/>
                    <a:sym typeface="Roboto"/>
                  </a:rPr>
                  <a:t>concern</a:t>
                </a:r>
                <a:r>
                  <a:rPr lang="en" sz="800">
                    <a:solidFill>
                      <a:schemeClr val="lt1"/>
                    </a:solidFill>
                    <a:latin typeface="Roboto"/>
                    <a:ea typeface="Roboto"/>
                    <a:cs typeface="Roboto"/>
                    <a:sym typeface="Roboto"/>
                  </a:rPr>
                  <a:t> about </a:t>
                </a:r>
                <a:r>
                  <a:rPr lang="en" sz="800">
                    <a:solidFill>
                      <a:schemeClr val="lt1"/>
                    </a:solidFill>
                    <a:latin typeface="Roboto"/>
                    <a:ea typeface="Roboto"/>
                    <a:cs typeface="Roboto"/>
                    <a:sym typeface="Roboto"/>
                  </a:rPr>
                  <a:t>deep-fakes; </a:t>
                </a:r>
                <a:r>
                  <a:rPr lang="en" sz="800">
                    <a:solidFill>
                      <a:schemeClr val="lt1"/>
                    </a:solidFill>
                    <a:latin typeface="Roboto"/>
                    <a:ea typeface="Roboto"/>
                    <a:cs typeface="Roboto"/>
                    <a:sym typeface="Roboto"/>
                  </a:rPr>
                  <a:t>low </a:t>
                </a:r>
                <a:r>
                  <a:rPr lang="en" sz="800">
                    <a:solidFill>
                      <a:schemeClr val="lt1"/>
                    </a:solidFill>
                    <a:latin typeface="Roboto"/>
                    <a:ea typeface="Roboto"/>
                    <a:cs typeface="Roboto"/>
                    <a:sym typeface="Roboto"/>
                  </a:rPr>
                  <a:t>confidence spotting</a:t>
                </a:r>
                <a:r>
                  <a:rPr lang="en" sz="800">
                    <a:solidFill>
                      <a:schemeClr val="lt1"/>
                    </a:solidFill>
                    <a:latin typeface="Roboto"/>
                    <a:ea typeface="Roboto"/>
                    <a:cs typeface="Roboto"/>
                    <a:sym typeface="Roboto"/>
                  </a:rPr>
                  <a:t> them</a:t>
                </a:r>
                <a:endParaRPr sz="800">
                  <a:solidFill>
                    <a:schemeClr val="lt1"/>
                  </a:solidFill>
                  <a:latin typeface="Roboto"/>
                  <a:ea typeface="Roboto"/>
                  <a:cs typeface="Roboto"/>
                  <a:sym typeface="Roboto"/>
                </a:endParaRPr>
              </a:p>
            </p:txBody>
          </p:sp>
          <p:sp>
            <p:nvSpPr>
              <p:cNvPr id="177" name="Google Shape;177;p21"/>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Low Trust</a:t>
                </a:r>
                <a:r>
                  <a:rPr lang="en" sz="800">
                    <a:solidFill>
                      <a:schemeClr val="lt1"/>
                    </a:solidFill>
                    <a:latin typeface="Roboto"/>
                    <a:ea typeface="Roboto"/>
                    <a:cs typeface="Roboto"/>
                    <a:sym typeface="Roboto"/>
                  </a:rPr>
                  <a:t>: 26% of Americans trust social media</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Digital Literacy</a:t>
                </a:r>
                <a:r>
                  <a:rPr lang="en" sz="800">
                    <a:solidFill>
                      <a:schemeClr val="lt1"/>
                    </a:solidFill>
                    <a:latin typeface="Roboto"/>
                    <a:ea typeface="Roboto"/>
                    <a:cs typeface="Roboto"/>
                    <a:sym typeface="Roboto"/>
                  </a:rPr>
                  <a:t>: Tech skills vary by group</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Social Media</a:t>
                </a:r>
                <a:r>
                  <a:rPr lang="en" sz="800">
                    <a:solidFill>
                      <a:schemeClr val="lt1"/>
                    </a:solidFill>
                    <a:latin typeface="Roboto"/>
                    <a:ea typeface="Roboto"/>
                    <a:cs typeface="Roboto"/>
                    <a:sym typeface="Roboto"/>
                  </a:rPr>
                  <a:t>: Most of US uses social media</a:t>
                </a:r>
                <a:endParaRPr sz="800">
                  <a:solidFill>
                    <a:schemeClr val="lt1"/>
                  </a:solidFill>
                  <a:latin typeface="Roboto"/>
                  <a:ea typeface="Roboto"/>
                  <a:cs typeface="Roboto"/>
                  <a:sym typeface="Roboto"/>
                </a:endParaRPr>
              </a:p>
            </p:txBody>
          </p:sp>
          <p:sp>
            <p:nvSpPr>
              <p:cNvPr id="178" name="Google Shape;178;p21"/>
              <p:cNvSpPr/>
              <p:nvPr/>
            </p:nvSpPr>
            <p:spPr>
              <a:xfrm rot="-5400000">
                <a:off x="1751875" y="2153292"/>
                <a:ext cx="670500" cy="13116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1545080" y="2593344"/>
                <a:ext cx="431400" cy="431400"/>
              </a:xfrm>
              <a:prstGeom prst="pie">
                <a:avLst>
                  <a:gd fmla="val 16226349" name="adj1"/>
                  <a:gd fmla="val 10795968"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S</a:t>
                </a:r>
                <a:endParaRPr sz="1800">
                  <a:solidFill>
                    <a:srgbClr val="FFFFFF"/>
                  </a:solidFill>
                  <a:latin typeface="Roboto Light"/>
                  <a:ea typeface="Roboto Light"/>
                  <a:cs typeface="Roboto Light"/>
                  <a:sym typeface="Roboto Light"/>
                </a:endParaRPr>
              </a:p>
            </p:txBody>
          </p:sp>
          <p:cxnSp>
            <p:nvCxnSpPr>
              <p:cNvPr id="182" name="Google Shape;182;p21"/>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83" name="Google Shape;183;p21"/>
            <p:cNvGrpSpPr/>
            <p:nvPr/>
          </p:nvGrpSpPr>
          <p:grpSpPr>
            <a:xfrm>
              <a:off x="1288650" y="1596389"/>
              <a:ext cx="6566700" cy="670500"/>
              <a:chOff x="1431325" y="2473842"/>
              <a:chExt cx="6566700" cy="670500"/>
            </a:xfrm>
          </p:grpSpPr>
          <p:sp>
            <p:nvSpPr>
              <p:cNvPr id="184" name="Google Shape;184;p21"/>
              <p:cNvSpPr/>
              <p:nvPr/>
            </p:nvSpPr>
            <p:spPr>
              <a:xfrm rot="-5400000">
                <a:off x="4644475" y="-209208"/>
                <a:ext cx="670500" cy="603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Corporate</a:t>
                </a:r>
                <a:r>
                  <a:rPr b="1" lang="en" sz="800">
                    <a:solidFill>
                      <a:schemeClr val="lt1"/>
                    </a:solidFill>
                    <a:latin typeface="Roboto"/>
                    <a:ea typeface="Roboto"/>
                    <a:cs typeface="Roboto"/>
                    <a:sym typeface="Roboto"/>
                  </a:rPr>
                  <a:t> Demand</a:t>
                </a:r>
                <a:r>
                  <a:rPr lang="en" sz="800">
                    <a:solidFill>
                      <a:schemeClr val="lt1"/>
                    </a:solidFill>
                    <a:latin typeface="Roboto"/>
                    <a:ea typeface="Roboto"/>
                    <a:cs typeface="Roboto"/>
                    <a:sym typeface="Roboto"/>
                  </a:rPr>
                  <a:t>: budgeting for digital content verification tools</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Ad Industry Pressure</a:t>
                </a:r>
                <a:r>
                  <a:rPr lang="en" sz="800">
                    <a:solidFill>
                      <a:schemeClr val="lt1"/>
                    </a:solidFill>
                    <a:latin typeface="Roboto"/>
                    <a:ea typeface="Roboto"/>
                    <a:cs typeface="Roboto"/>
                    <a:sym typeface="Roboto"/>
                  </a:rPr>
                  <a:t>: Must avoid fake content</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Cost of Misinformation</a:t>
                </a:r>
                <a:r>
                  <a:rPr lang="en" sz="800">
                    <a:solidFill>
                      <a:schemeClr val="lt1"/>
                    </a:solidFill>
                    <a:latin typeface="Roboto"/>
                    <a:ea typeface="Roboto"/>
                    <a:cs typeface="Roboto"/>
                    <a:sym typeface="Roboto"/>
                  </a:rPr>
                  <a:t>: $78B yearly in damage</a:t>
                </a:r>
                <a:endParaRPr sz="800">
                  <a:solidFill>
                    <a:schemeClr val="lt1"/>
                  </a:solidFill>
                  <a:latin typeface="Roboto"/>
                  <a:ea typeface="Roboto"/>
                  <a:cs typeface="Roboto"/>
                  <a:sym typeface="Roboto"/>
                </a:endParaRPr>
              </a:p>
            </p:txBody>
          </p:sp>
          <p:sp>
            <p:nvSpPr>
              <p:cNvPr id="186" name="Google Shape;186;p21"/>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Media Investment</a:t>
                </a:r>
                <a:r>
                  <a:rPr lang="en" sz="800">
                    <a:solidFill>
                      <a:schemeClr val="lt1"/>
                    </a:solidFill>
                    <a:latin typeface="Roboto"/>
                    <a:ea typeface="Roboto"/>
                    <a:cs typeface="Roboto"/>
                    <a:sym typeface="Roboto"/>
                  </a:rPr>
                  <a:t>: A</a:t>
                </a:r>
                <a:r>
                  <a:rPr lang="en" sz="800">
                    <a:solidFill>
                      <a:schemeClr val="lt1"/>
                    </a:solidFill>
                    <a:latin typeface="Roboto"/>
                    <a:ea typeface="Roboto"/>
                    <a:cs typeface="Roboto"/>
                    <a:sym typeface="Roboto"/>
                  </a:rPr>
                  <a:t>dopting </a:t>
                </a:r>
                <a:r>
                  <a:rPr lang="en" sz="800">
                    <a:solidFill>
                      <a:schemeClr val="lt1"/>
                    </a:solidFill>
                    <a:latin typeface="Roboto"/>
                    <a:ea typeface="Roboto"/>
                    <a:cs typeface="Roboto"/>
                    <a:sym typeface="Roboto"/>
                  </a:rPr>
                  <a:t>proof tech</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Market Growth</a:t>
                </a:r>
                <a:r>
                  <a:rPr lang="en" sz="800">
                    <a:solidFill>
                      <a:schemeClr val="lt1"/>
                    </a:solidFill>
                    <a:latin typeface="Roboto"/>
                    <a:ea typeface="Roboto"/>
                    <a:cs typeface="Roboto"/>
                    <a:sym typeface="Roboto"/>
                  </a:rPr>
                  <a:t>: </a:t>
                </a:r>
                <a:r>
                  <a:rPr lang="en" sz="800">
                    <a:solidFill>
                      <a:schemeClr val="lt1"/>
                    </a:solidFill>
                    <a:latin typeface="Roboto"/>
                    <a:ea typeface="Roboto"/>
                    <a:cs typeface="Roboto"/>
                    <a:sym typeface="Roboto"/>
                  </a:rPr>
                  <a:t>$1.3 billion by 2027</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Venture Capital</a:t>
                </a:r>
                <a:r>
                  <a:rPr lang="en" sz="800">
                    <a:solidFill>
                      <a:schemeClr val="lt1"/>
                    </a:solidFill>
                    <a:latin typeface="Roboto"/>
                    <a:ea typeface="Roboto"/>
                    <a:cs typeface="Roboto"/>
                    <a:sym typeface="Roboto"/>
                  </a:rPr>
                  <a:t>: $15–30 million per deal in AI security startups</a:t>
                </a:r>
                <a:endParaRPr sz="800">
                  <a:solidFill>
                    <a:schemeClr val="lt1"/>
                  </a:solidFill>
                  <a:latin typeface="Roboto"/>
                  <a:ea typeface="Roboto"/>
                  <a:cs typeface="Roboto"/>
                  <a:sym typeface="Roboto"/>
                </a:endParaRPr>
              </a:p>
            </p:txBody>
          </p:sp>
          <p:sp>
            <p:nvSpPr>
              <p:cNvPr id="187" name="Google Shape;187;p21"/>
              <p:cNvSpPr/>
              <p:nvPr/>
            </p:nvSpPr>
            <p:spPr>
              <a:xfrm rot="-5400000">
                <a:off x="1751875" y="2153292"/>
                <a:ext cx="670500" cy="13116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1545080" y="2593344"/>
                <a:ext cx="431400" cy="431400"/>
              </a:xfrm>
              <a:prstGeom prst="pie">
                <a:avLst>
                  <a:gd fmla="val 16226349" name="adj1"/>
                  <a:gd fmla="val 10795968"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E</a:t>
                </a:r>
                <a:endParaRPr sz="1800">
                  <a:solidFill>
                    <a:srgbClr val="FFFFFF"/>
                  </a:solidFill>
                  <a:latin typeface="Roboto Light"/>
                  <a:ea typeface="Roboto Light"/>
                  <a:cs typeface="Roboto Light"/>
                  <a:sym typeface="Roboto Light"/>
                </a:endParaRPr>
              </a:p>
            </p:txBody>
          </p:sp>
          <p:cxnSp>
            <p:nvCxnSpPr>
              <p:cNvPr id="191" name="Google Shape;191;p21"/>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92" name="Google Shape;192;p21"/>
            <p:cNvGrpSpPr/>
            <p:nvPr/>
          </p:nvGrpSpPr>
          <p:grpSpPr>
            <a:xfrm>
              <a:off x="1288650" y="915114"/>
              <a:ext cx="6566700" cy="670500"/>
              <a:chOff x="1431325" y="2473842"/>
              <a:chExt cx="6566700" cy="670500"/>
            </a:xfrm>
          </p:grpSpPr>
          <p:sp>
            <p:nvSpPr>
              <p:cNvPr id="193" name="Google Shape;193;p21"/>
              <p:cNvSpPr/>
              <p:nvPr/>
            </p:nvSpPr>
            <p:spPr>
              <a:xfrm rot="-5400000">
                <a:off x="4644475" y="-209208"/>
                <a:ext cx="670500" cy="603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State-Level Variations</a:t>
                </a:r>
                <a:r>
                  <a:rPr lang="en" sz="800">
                    <a:solidFill>
                      <a:schemeClr val="lt1"/>
                    </a:solidFill>
                    <a:latin typeface="Roboto"/>
                    <a:ea typeface="Roboto"/>
                    <a:cs typeface="Roboto"/>
                    <a:sym typeface="Roboto"/>
                  </a:rPr>
                  <a:t>: Have varied views</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Political Polarization</a:t>
                </a:r>
                <a:r>
                  <a:rPr lang="en" sz="800">
                    <a:solidFill>
                      <a:schemeClr val="lt1"/>
                    </a:solidFill>
                    <a:latin typeface="Roboto"/>
                    <a:ea typeface="Roboto"/>
                    <a:cs typeface="Roboto"/>
                    <a:sym typeface="Roboto"/>
                  </a:rPr>
                  <a:t>: Must remain neutral</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National Security Concerns</a:t>
                </a:r>
                <a:r>
                  <a:rPr lang="en" sz="800">
                    <a:solidFill>
                      <a:schemeClr val="lt1"/>
                    </a:solidFill>
                    <a:latin typeface="Roboto"/>
                    <a:ea typeface="Roboto"/>
                    <a:cs typeface="Roboto"/>
                    <a:sym typeface="Roboto"/>
                  </a:rPr>
                  <a:t>: Synthetic media</a:t>
                </a:r>
                <a:endParaRPr sz="800">
                  <a:solidFill>
                    <a:schemeClr val="lt1"/>
                  </a:solidFill>
                  <a:latin typeface="Roboto"/>
                  <a:ea typeface="Roboto"/>
                  <a:cs typeface="Roboto"/>
                  <a:sym typeface="Roboto"/>
                </a:endParaRPr>
              </a:p>
            </p:txBody>
          </p:sp>
          <p:sp>
            <p:nvSpPr>
              <p:cNvPr id="195" name="Google Shape;195;p21"/>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Election Integrity</a:t>
                </a:r>
                <a:r>
                  <a:rPr lang="en" sz="800">
                    <a:solidFill>
                      <a:schemeClr val="lt1"/>
                    </a:solidFill>
                    <a:latin typeface="Roboto"/>
                    <a:ea typeface="Roboto"/>
                    <a:cs typeface="Roboto"/>
                    <a:sym typeface="Roboto"/>
                  </a:rPr>
                  <a:t>: verify political content</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Federal Initiatives</a:t>
                </a:r>
                <a:r>
                  <a:rPr lang="en" sz="800">
                    <a:solidFill>
                      <a:schemeClr val="lt1"/>
                    </a:solidFill>
                    <a:latin typeface="Roboto"/>
                    <a:ea typeface="Roboto"/>
                    <a:cs typeface="Roboto"/>
                    <a:sym typeface="Roboto"/>
                  </a:rPr>
                  <a:t>: CISA </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None/>
                </a:pPr>
                <a:r>
                  <a:rPr b="1" lang="en" sz="800">
                    <a:solidFill>
                      <a:schemeClr val="lt1"/>
                    </a:solidFill>
                    <a:latin typeface="Roboto"/>
                    <a:ea typeface="Roboto"/>
                    <a:cs typeface="Roboto"/>
                    <a:sym typeface="Roboto"/>
                  </a:rPr>
                  <a:t>Bipartisan Support</a:t>
                </a:r>
                <a:r>
                  <a:rPr lang="en" sz="800">
                    <a:solidFill>
                      <a:schemeClr val="lt1"/>
                    </a:solidFill>
                    <a:latin typeface="Roboto"/>
                    <a:ea typeface="Roboto"/>
                    <a:cs typeface="Roboto"/>
                    <a:sym typeface="Roboto"/>
                  </a:rPr>
                  <a:t>: Support from both parties</a:t>
                </a:r>
                <a:endParaRPr sz="800">
                  <a:solidFill>
                    <a:schemeClr val="lt1"/>
                  </a:solidFill>
                  <a:latin typeface="Roboto"/>
                  <a:ea typeface="Roboto"/>
                  <a:cs typeface="Roboto"/>
                  <a:sym typeface="Roboto"/>
                </a:endParaRPr>
              </a:p>
            </p:txBody>
          </p:sp>
          <p:sp>
            <p:nvSpPr>
              <p:cNvPr id="196" name="Google Shape;196;p21"/>
              <p:cNvSpPr/>
              <p:nvPr/>
            </p:nvSpPr>
            <p:spPr>
              <a:xfrm rot="-5400000">
                <a:off x="1751875" y="2153292"/>
                <a:ext cx="670500" cy="13116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545080" y="2593344"/>
                <a:ext cx="431400" cy="431400"/>
              </a:xfrm>
              <a:prstGeom prst="pie">
                <a:avLst>
                  <a:gd fmla="val 16226349" name="adj1"/>
                  <a:gd fmla="val 10795968"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P</a:t>
                </a:r>
                <a:endParaRPr sz="1800">
                  <a:solidFill>
                    <a:srgbClr val="FFFFFF"/>
                  </a:solidFill>
                  <a:latin typeface="Roboto Light"/>
                  <a:ea typeface="Roboto Light"/>
                  <a:cs typeface="Roboto Light"/>
                  <a:sym typeface="Roboto Light"/>
                </a:endParaRPr>
              </a:p>
            </p:txBody>
          </p:sp>
          <p:cxnSp>
            <p:nvCxnSpPr>
              <p:cNvPr id="200" name="Google Shape;200;p21"/>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201" name="Google Shape;201;p21"/>
            <p:cNvGrpSpPr/>
            <p:nvPr/>
          </p:nvGrpSpPr>
          <p:grpSpPr>
            <a:xfrm>
              <a:off x="1288650" y="4321489"/>
              <a:ext cx="6566700" cy="670500"/>
              <a:chOff x="1431325" y="2473842"/>
              <a:chExt cx="6566700" cy="670500"/>
            </a:xfrm>
          </p:grpSpPr>
          <p:sp>
            <p:nvSpPr>
              <p:cNvPr id="202" name="Google Shape;202;p21"/>
              <p:cNvSpPr/>
              <p:nvPr/>
            </p:nvSpPr>
            <p:spPr>
              <a:xfrm rot="-5400000">
                <a:off x="4644475" y="-209208"/>
                <a:ext cx="670500" cy="603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Legal Liability</a:t>
                </a:r>
                <a:r>
                  <a:rPr lang="en" sz="800">
                    <a:solidFill>
                      <a:schemeClr val="lt1"/>
                    </a:solidFill>
                    <a:latin typeface="Roboto"/>
                    <a:ea typeface="Roboto"/>
                    <a:cs typeface="Roboto"/>
                    <a:sym typeface="Roboto"/>
                  </a:rPr>
                  <a:t>: Demand for content verification</a:t>
                </a:r>
                <a:endParaRPr sz="8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IP Protection</a:t>
                </a:r>
                <a:r>
                  <a:rPr lang="en" sz="800">
                    <a:solidFill>
                      <a:schemeClr val="lt1"/>
                    </a:solidFill>
                    <a:latin typeface="Roboto"/>
                    <a:ea typeface="Roboto"/>
                    <a:cs typeface="Roboto"/>
                    <a:sym typeface="Roboto"/>
                  </a:rPr>
                  <a:t>: Patent laws protect new tech</a:t>
                </a:r>
                <a:endParaRPr sz="8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Privacy Compliance</a:t>
                </a:r>
                <a:r>
                  <a:rPr lang="en" sz="800">
                    <a:solidFill>
                      <a:schemeClr val="lt1"/>
                    </a:solidFill>
                    <a:latin typeface="Roboto"/>
                    <a:ea typeface="Roboto"/>
                    <a:cs typeface="Roboto"/>
                    <a:sym typeface="Roboto"/>
                  </a:rPr>
                  <a:t>: CCPA and  privacy laws</a:t>
                </a:r>
                <a:endParaRPr sz="800">
                  <a:solidFill>
                    <a:schemeClr val="lt1"/>
                  </a:solidFill>
                  <a:latin typeface="Roboto"/>
                  <a:ea typeface="Roboto"/>
                  <a:cs typeface="Roboto"/>
                  <a:sym typeface="Roboto"/>
                </a:endParaRPr>
              </a:p>
            </p:txBody>
          </p:sp>
          <p:sp>
            <p:nvSpPr>
              <p:cNvPr id="204" name="Google Shape;204;p21"/>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Federal Laws</a:t>
                </a:r>
                <a:r>
                  <a:rPr lang="en" sz="800">
                    <a:solidFill>
                      <a:schemeClr val="lt1"/>
                    </a:solidFill>
                    <a:latin typeface="Roboto"/>
                    <a:ea typeface="Roboto"/>
                    <a:cs typeface="Roboto"/>
                    <a:sym typeface="Roboto"/>
                  </a:rPr>
                  <a:t>: Synthetic media labeling rules</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State Rules</a:t>
                </a:r>
                <a:r>
                  <a:rPr lang="en" sz="800">
                    <a:solidFill>
                      <a:schemeClr val="lt1"/>
                    </a:solidFill>
                    <a:latin typeface="Roboto"/>
                    <a:ea typeface="Roboto"/>
                    <a:cs typeface="Roboto"/>
                    <a:sym typeface="Roboto"/>
                  </a:rPr>
                  <a:t>: Varying deepfake laws</a:t>
                </a:r>
                <a:endParaRPr sz="800">
                  <a:solidFill>
                    <a:schemeClr val="lt1"/>
                  </a:solidFill>
                  <a:latin typeface="Roboto"/>
                  <a:ea typeface="Roboto"/>
                  <a:cs typeface="Roboto"/>
                  <a:sym typeface="Roboto"/>
                </a:endParaRPr>
              </a:p>
              <a:p>
                <a:pPr indent="-114300" lvl="0" marL="114300" rtl="0" algn="l">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FTC Oversight</a:t>
                </a:r>
                <a:r>
                  <a:rPr lang="en" sz="800">
                    <a:solidFill>
                      <a:schemeClr val="lt1"/>
                    </a:solidFill>
                    <a:latin typeface="Roboto"/>
                    <a:ea typeface="Roboto"/>
                    <a:cs typeface="Roboto"/>
                    <a:sym typeface="Roboto"/>
                  </a:rPr>
                  <a:t>: Standards for detection tools</a:t>
                </a:r>
                <a:endParaRPr sz="8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lt1"/>
                  </a:solidFill>
                  <a:latin typeface="Roboto"/>
                  <a:ea typeface="Roboto"/>
                  <a:cs typeface="Roboto"/>
                  <a:sym typeface="Roboto"/>
                </a:endParaRPr>
              </a:p>
            </p:txBody>
          </p:sp>
          <p:sp>
            <p:nvSpPr>
              <p:cNvPr id="205" name="Google Shape;205;p21"/>
              <p:cNvSpPr/>
              <p:nvPr/>
            </p:nvSpPr>
            <p:spPr>
              <a:xfrm rot="-5400000">
                <a:off x="1751875" y="2153292"/>
                <a:ext cx="670500" cy="13116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545080" y="2593344"/>
                <a:ext cx="431400" cy="431400"/>
              </a:xfrm>
              <a:prstGeom prst="pie">
                <a:avLst>
                  <a:gd fmla="val 16226349" name="adj1"/>
                  <a:gd fmla="val 10795968"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L</a:t>
                </a:r>
                <a:endParaRPr sz="1800">
                  <a:solidFill>
                    <a:srgbClr val="FFFFFF"/>
                  </a:solidFill>
                  <a:latin typeface="Roboto Light"/>
                  <a:ea typeface="Roboto Light"/>
                  <a:cs typeface="Roboto Light"/>
                  <a:sym typeface="Roboto Light"/>
                </a:endParaRPr>
              </a:p>
            </p:txBody>
          </p:sp>
          <p:cxnSp>
            <p:nvCxnSpPr>
              <p:cNvPr id="209" name="Google Shape;209;p21"/>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cxnSp>
        <p:nvCxnSpPr>
          <p:cNvPr id="210" name="Google Shape;210;p21"/>
          <p:cNvCxnSpPr/>
          <p:nvPr/>
        </p:nvCxnSpPr>
        <p:spPr>
          <a:xfrm>
            <a:off x="253401" y="683239"/>
            <a:ext cx="8582400" cy="0"/>
          </a:xfrm>
          <a:prstGeom prst="straightConnector1">
            <a:avLst/>
          </a:prstGeom>
          <a:noFill/>
          <a:ln cap="flat" cmpd="sng" w="19050">
            <a:solidFill>
              <a:schemeClr val="dk1"/>
            </a:solidFill>
            <a:prstDash val="solid"/>
            <a:round/>
            <a:headEnd len="med" w="med" type="none"/>
            <a:tailEnd len="med" w="med" type="none"/>
          </a:ln>
        </p:spPr>
      </p:cxnSp>
      <p:sp>
        <p:nvSpPr>
          <p:cNvPr id="211" name="Google Shape;211;p21"/>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solidFill>
                  <a:srgbClr val="CC0000"/>
                </a:solidFill>
                <a:latin typeface="Times"/>
                <a:ea typeface="Times"/>
                <a:cs typeface="Times"/>
                <a:sym typeface="Times"/>
              </a:rPr>
              <a:t>Market Strategy &amp; Planning: </a:t>
            </a:r>
            <a:r>
              <a:rPr lang="en" sz="2120">
                <a:solidFill>
                  <a:srgbClr val="CC0000"/>
                </a:solidFill>
                <a:latin typeface="Times"/>
                <a:ea typeface="Times"/>
                <a:cs typeface="Times"/>
                <a:sym typeface="Times"/>
              </a:rPr>
              <a:t>PESTEL Analysis (USA)</a:t>
            </a:r>
            <a:endParaRPr sz="2120">
              <a:solidFill>
                <a:srgbClr val="CC0000"/>
              </a:solidFill>
              <a:latin typeface="Times"/>
              <a:ea typeface="Times"/>
              <a:cs typeface="Times"/>
              <a:sym typeface="Times"/>
            </a:endParaRPr>
          </a:p>
        </p:txBody>
      </p:sp>
      <p:pic>
        <p:nvPicPr>
          <p:cNvPr id="212" name="Google Shape;212;p21"/>
          <p:cNvPicPr preferRelativeResize="0"/>
          <p:nvPr/>
        </p:nvPicPr>
        <p:blipFill>
          <a:blip r:embed="rId3">
            <a:alphaModFix/>
          </a:blip>
          <a:stretch>
            <a:fillRect/>
          </a:stretch>
        </p:blipFill>
        <p:spPr>
          <a:xfrm>
            <a:off x="1148225" y="-2290849"/>
            <a:ext cx="6345824" cy="184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